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Madani Arabic"/>
      <p:regular r:id="rId24"/>
    </p:embeddedFont>
    <p:embeddedFont>
      <p:font typeface="Tomorrow" panose="020B0604020202020204" charset="0"/>
      <p:regular r:id="rId25"/>
    </p:embeddedFont>
    <p:embeddedFont>
      <p:font typeface="Tomorrow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65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2517981" y="4200128"/>
            <a:ext cx="5960265" cy="6086872"/>
            <a:chOff x="0" y="0"/>
            <a:chExt cx="6217920" cy="6350000"/>
          </a:xfrm>
        </p:grpSpPr>
        <p:sp>
          <p:nvSpPr>
            <p:cNvPr id="4" name="Freeform 4"/>
            <p:cNvSpPr/>
            <p:nvPr/>
          </p:nvSpPr>
          <p:spPr>
            <a:xfrm>
              <a:off x="0" y="0"/>
              <a:ext cx="6215380" cy="6350000"/>
            </a:xfrm>
            <a:custGeom>
              <a:avLst/>
              <a:gdLst/>
              <a:ahLst/>
              <a:cxnLst/>
              <a:rect l="l" t="t" r="r" b="b"/>
              <a:pathLst>
                <a:path w="6215380" h="6350000">
                  <a:moveTo>
                    <a:pt x="6085840" y="1851660"/>
                  </a:moveTo>
                  <a:lnTo>
                    <a:pt x="6085840" y="1719580"/>
                  </a:lnTo>
                  <a:lnTo>
                    <a:pt x="5953760" y="1719580"/>
                  </a:lnTo>
                  <a:lnTo>
                    <a:pt x="5953760" y="1587500"/>
                  </a:lnTo>
                  <a:lnTo>
                    <a:pt x="5821680" y="1587500"/>
                  </a:lnTo>
                  <a:lnTo>
                    <a:pt x="5821680" y="1455420"/>
                  </a:lnTo>
                  <a:lnTo>
                    <a:pt x="5689600" y="1455420"/>
                  </a:lnTo>
                  <a:lnTo>
                    <a:pt x="5689600" y="1323340"/>
                  </a:lnTo>
                  <a:lnTo>
                    <a:pt x="5557520" y="1323340"/>
                  </a:lnTo>
                  <a:lnTo>
                    <a:pt x="5557520" y="1189990"/>
                  </a:lnTo>
                  <a:lnTo>
                    <a:pt x="5425440" y="1189990"/>
                  </a:lnTo>
                  <a:lnTo>
                    <a:pt x="5425440" y="1057910"/>
                  </a:lnTo>
                  <a:lnTo>
                    <a:pt x="5293360" y="1057910"/>
                  </a:lnTo>
                  <a:lnTo>
                    <a:pt x="5293360" y="925830"/>
                  </a:lnTo>
                  <a:lnTo>
                    <a:pt x="5161280" y="925830"/>
                  </a:lnTo>
                  <a:lnTo>
                    <a:pt x="5161280" y="793750"/>
                  </a:lnTo>
                  <a:lnTo>
                    <a:pt x="5029200" y="793750"/>
                  </a:lnTo>
                  <a:lnTo>
                    <a:pt x="5029200" y="661670"/>
                  </a:lnTo>
                  <a:lnTo>
                    <a:pt x="4897120" y="661670"/>
                  </a:lnTo>
                  <a:lnTo>
                    <a:pt x="4897120" y="529590"/>
                  </a:lnTo>
                  <a:lnTo>
                    <a:pt x="4762500" y="529590"/>
                  </a:lnTo>
                  <a:lnTo>
                    <a:pt x="4762500" y="397510"/>
                  </a:lnTo>
                  <a:lnTo>
                    <a:pt x="4630420" y="397510"/>
                  </a:lnTo>
                  <a:lnTo>
                    <a:pt x="4630420" y="264160"/>
                  </a:lnTo>
                  <a:lnTo>
                    <a:pt x="4498340" y="264160"/>
                  </a:lnTo>
                  <a:lnTo>
                    <a:pt x="4498340" y="132080"/>
                  </a:lnTo>
                  <a:lnTo>
                    <a:pt x="4366260" y="132080"/>
                  </a:lnTo>
                  <a:lnTo>
                    <a:pt x="4366260" y="0"/>
                  </a:lnTo>
                  <a:cubicBezTo>
                    <a:pt x="3530600" y="0"/>
                    <a:pt x="2688590" y="0"/>
                    <a:pt x="1852930" y="0"/>
                  </a:cubicBezTo>
                  <a:lnTo>
                    <a:pt x="1852930" y="132080"/>
                  </a:lnTo>
                  <a:lnTo>
                    <a:pt x="1720850" y="132080"/>
                  </a:lnTo>
                  <a:lnTo>
                    <a:pt x="1720850" y="264160"/>
                  </a:lnTo>
                  <a:lnTo>
                    <a:pt x="1587500" y="264160"/>
                  </a:lnTo>
                  <a:lnTo>
                    <a:pt x="1587500" y="396240"/>
                  </a:lnTo>
                  <a:lnTo>
                    <a:pt x="1455420" y="396240"/>
                  </a:lnTo>
                  <a:lnTo>
                    <a:pt x="1455420" y="528320"/>
                  </a:lnTo>
                  <a:lnTo>
                    <a:pt x="1323340" y="528320"/>
                  </a:lnTo>
                  <a:lnTo>
                    <a:pt x="1323340" y="660400"/>
                  </a:lnTo>
                  <a:lnTo>
                    <a:pt x="1189990" y="660400"/>
                  </a:lnTo>
                  <a:lnTo>
                    <a:pt x="1189990" y="792480"/>
                  </a:lnTo>
                  <a:lnTo>
                    <a:pt x="1057910" y="792480"/>
                  </a:lnTo>
                  <a:lnTo>
                    <a:pt x="1057910" y="924560"/>
                  </a:lnTo>
                  <a:lnTo>
                    <a:pt x="925830" y="924560"/>
                  </a:lnTo>
                  <a:lnTo>
                    <a:pt x="925830" y="1056640"/>
                  </a:lnTo>
                  <a:lnTo>
                    <a:pt x="793750" y="1056640"/>
                  </a:lnTo>
                  <a:lnTo>
                    <a:pt x="793750" y="1188720"/>
                  </a:lnTo>
                  <a:lnTo>
                    <a:pt x="661670" y="1188720"/>
                  </a:lnTo>
                  <a:lnTo>
                    <a:pt x="661670" y="1320800"/>
                  </a:lnTo>
                  <a:lnTo>
                    <a:pt x="529590" y="1320800"/>
                  </a:lnTo>
                  <a:lnTo>
                    <a:pt x="529590" y="1452880"/>
                  </a:lnTo>
                  <a:lnTo>
                    <a:pt x="397510" y="1452880"/>
                  </a:lnTo>
                  <a:lnTo>
                    <a:pt x="397510" y="1587500"/>
                  </a:lnTo>
                  <a:lnTo>
                    <a:pt x="264160" y="1587500"/>
                  </a:lnTo>
                  <a:lnTo>
                    <a:pt x="264160" y="1719580"/>
                  </a:lnTo>
                  <a:lnTo>
                    <a:pt x="132080" y="1719580"/>
                  </a:lnTo>
                  <a:lnTo>
                    <a:pt x="132080" y="1851660"/>
                  </a:lnTo>
                  <a:lnTo>
                    <a:pt x="0" y="1851660"/>
                  </a:lnTo>
                  <a:cubicBezTo>
                    <a:pt x="0" y="2731770"/>
                    <a:pt x="0" y="3618230"/>
                    <a:pt x="0" y="4497070"/>
                  </a:cubicBezTo>
                  <a:lnTo>
                    <a:pt x="132080" y="4497070"/>
                  </a:lnTo>
                  <a:lnTo>
                    <a:pt x="132080" y="4629150"/>
                  </a:lnTo>
                  <a:lnTo>
                    <a:pt x="264160" y="4629150"/>
                  </a:lnTo>
                  <a:lnTo>
                    <a:pt x="264160" y="4762500"/>
                  </a:lnTo>
                  <a:lnTo>
                    <a:pt x="396240" y="4762500"/>
                  </a:lnTo>
                  <a:lnTo>
                    <a:pt x="396240" y="4894580"/>
                  </a:lnTo>
                  <a:lnTo>
                    <a:pt x="528320" y="4894580"/>
                  </a:lnTo>
                  <a:lnTo>
                    <a:pt x="528320" y="5026660"/>
                  </a:lnTo>
                  <a:lnTo>
                    <a:pt x="660400" y="5026660"/>
                  </a:lnTo>
                  <a:lnTo>
                    <a:pt x="660400" y="5158740"/>
                  </a:lnTo>
                  <a:lnTo>
                    <a:pt x="792480" y="5158740"/>
                  </a:lnTo>
                  <a:lnTo>
                    <a:pt x="792480" y="5290820"/>
                  </a:lnTo>
                  <a:lnTo>
                    <a:pt x="924560" y="5290820"/>
                  </a:lnTo>
                  <a:lnTo>
                    <a:pt x="924560" y="5422900"/>
                  </a:lnTo>
                  <a:lnTo>
                    <a:pt x="1056640" y="5422900"/>
                  </a:lnTo>
                  <a:lnTo>
                    <a:pt x="1056640" y="5554980"/>
                  </a:lnTo>
                  <a:lnTo>
                    <a:pt x="1188720" y="5554980"/>
                  </a:lnTo>
                  <a:lnTo>
                    <a:pt x="1188720" y="5687060"/>
                  </a:lnTo>
                  <a:lnTo>
                    <a:pt x="1320800" y="5687060"/>
                  </a:lnTo>
                  <a:lnTo>
                    <a:pt x="1320800" y="5819140"/>
                  </a:lnTo>
                  <a:lnTo>
                    <a:pt x="1452880" y="5819140"/>
                  </a:lnTo>
                  <a:lnTo>
                    <a:pt x="1452880" y="5951220"/>
                  </a:lnTo>
                  <a:lnTo>
                    <a:pt x="1587500" y="5951220"/>
                  </a:lnTo>
                  <a:lnTo>
                    <a:pt x="1587500" y="6083300"/>
                  </a:lnTo>
                  <a:lnTo>
                    <a:pt x="1719580" y="6083300"/>
                  </a:lnTo>
                  <a:lnTo>
                    <a:pt x="1719580" y="6215380"/>
                  </a:lnTo>
                  <a:lnTo>
                    <a:pt x="1851660" y="6215380"/>
                  </a:lnTo>
                  <a:lnTo>
                    <a:pt x="1851660" y="6350000"/>
                  </a:lnTo>
                  <a:cubicBezTo>
                    <a:pt x="2687320" y="6350000"/>
                    <a:pt x="3529330" y="6350000"/>
                    <a:pt x="4364990" y="6350000"/>
                  </a:cubicBezTo>
                  <a:lnTo>
                    <a:pt x="4364990" y="6217920"/>
                  </a:lnTo>
                  <a:lnTo>
                    <a:pt x="4497070" y="6217920"/>
                  </a:lnTo>
                  <a:lnTo>
                    <a:pt x="4497070" y="6085840"/>
                  </a:lnTo>
                  <a:lnTo>
                    <a:pt x="4629150" y="6085840"/>
                  </a:lnTo>
                  <a:lnTo>
                    <a:pt x="4629150" y="5953760"/>
                  </a:lnTo>
                  <a:lnTo>
                    <a:pt x="4762500" y="5953760"/>
                  </a:lnTo>
                  <a:lnTo>
                    <a:pt x="4762500" y="5821680"/>
                  </a:lnTo>
                  <a:lnTo>
                    <a:pt x="4894580" y="5821680"/>
                  </a:lnTo>
                  <a:lnTo>
                    <a:pt x="4894580" y="5689600"/>
                  </a:lnTo>
                  <a:lnTo>
                    <a:pt x="5026660" y="5689600"/>
                  </a:lnTo>
                  <a:lnTo>
                    <a:pt x="5026660" y="5557520"/>
                  </a:lnTo>
                  <a:lnTo>
                    <a:pt x="5158740" y="5557520"/>
                  </a:lnTo>
                  <a:lnTo>
                    <a:pt x="5158740" y="5425440"/>
                  </a:lnTo>
                  <a:lnTo>
                    <a:pt x="5290820" y="5425440"/>
                  </a:lnTo>
                  <a:lnTo>
                    <a:pt x="5290820" y="5293360"/>
                  </a:lnTo>
                  <a:lnTo>
                    <a:pt x="5422900" y="5293360"/>
                  </a:lnTo>
                  <a:lnTo>
                    <a:pt x="5422900" y="5161280"/>
                  </a:lnTo>
                  <a:lnTo>
                    <a:pt x="5554980" y="5161280"/>
                  </a:lnTo>
                  <a:lnTo>
                    <a:pt x="5554980" y="5029200"/>
                  </a:lnTo>
                  <a:lnTo>
                    <a:pt x="5687060" y="5029200"/>
                  </a:lnTo>
                  <a:lnTo>
                    <a:pt x="5687060" y="4897120"/>
                  </a:lnTo>
                  <a:lnTo>
                    <a:pt x="5819140" y="4897120"/>
                  </a:lnTo>
                  <a:lnTo>
                    <a:pt x="5819140" y="4762500"/>
                  </a:lnTo>
                  <a:lnTo>
                    <a:pt x="5951220" y="4762500"/>
                  </a:lnTo>
                  <a:lnTo>
                    <a:pt x="5951220" y="4630420"/>
                  </a:lnTo>
                  <a:lnTo>
                    <a:pt x="6083300" y="4630420"/>
                  </a:lnTo>
                  <a:lnTo>
                    <a:pt x="6083300" y="4498340"/>
                  </a:lnTo>
                  <a:lnTo>
                    <a:pt x="6215380" y="4498340"/>
                  </a:lnTo>
                  <a:cubicBezTo>
                    <a:pt x="6215380" y="3618230"/>
                    <a:pt x="6215380" y="2731770"/>
                    <a:pt x="6215380" y="1852930"/>
                  </a:cubicBezTo>
                  <a:lnTo>
                    <a:pt x="6085840" y="1852930"/>
                  </a:lnTo>
                  <a:close/>
                </a:path>
              </a:pathLst>
            </a:custGeom>
            <a:blipFill>
              <a:blip r:embed="rId3"/>
              <a:stretch>
                <a:fillRect l="-1082" r="-1082"/>
              </a:stretch>
            </a:blipFill>
            <a:ln w="19050" cap="sq">
              <a:solidFill>
                <a:srgbClr val="96C5D3"/>
              </a:solidFill>
              <a:prstDash val="solid"/>
              <a:miter/>
            </a:ln>
          </p:spPr>
        </p:sp>
      </p:grpSp>
      <p:grpSp>
        <p:nvGrpSpPr>
          <p:cNvPr id="5" name="Group 5"/>
          <p:cNvGrpSpPr/>
          <p:nvPr/>
        </p:nvGrpSpPr>
        <p:grpSpPr>
          <a:xfrm>
            <a:off x="0" y="4200128"/>
            <a:ext cx="5960265" cy="6086872"/>
            <a:chOff x="0" y="0"/>
            <a:chExt cx="6217920" cy="6350000"/>
          </a:xfrm>
        </p:grpSpPr>
        <p:sp>
          <p:nvSpPr>
            <p:cNvPr id="6" name="Freeform 6"/>
            <p:cNvSpPr/>
            <p:nvPr/>
          </p:nvSpPr>
          <p:spPr>
            <a:xfrm>
              <a:off x="0" y="0"/>
              <a:ext cx="6215380" cy="6350000"/>
            </a:xfrm>
            <a:custGeom>
              <a:avLst/>
              <a:gdLst/>
              <a:ahLst/>
              <a:cxnLst/>
              <a:rect l="l" t="t" r="r" b="b"/>
              <a:pathLst>
                <a:path w="6215380" h="6350000">
                  <a:moveTo>
                    <a:pt x="6085840" y="1851660"/>
                  </a:moveTo>
                  <a:lnTo>
                    <a:pt x="6085840" y="1719580"/>
                  </a:lnTo>
                  <a:lnTo>
                    <a:pt x="5953760" y="1719580"/>
                  </a:lnTo>
                  <a:lnTo>
                    <a:pt x="5953760" y="1587500"/>
                  </a:lnTo>
                  <a:lnTo>
                    <a:pt x="5821680" y="1587500"/>
                  </a:lnTo>
                  <a:lnTo>
                    <a:pt x="5821680" y="1455420"/>
                  </a:lnTo>
                  <a:lnTo>
                    <a:pt x="5689600" y="1455420"/>
                  </a:lnTo>
                  <a:lnTo>
                    <a:pt x="5689600" y="1323340"/>
                  </a:lnTo>
                  <a:lnTo>
                    <a:pt x="5557520" y="1323340"/>
                  </a:lnTo>
                  <a:lnTo>
                    <a:pt x="5557520" y="1189990"/>
                  </a:lnTo>
                  <a:lnTo>
                    <a:pt x="5425440" y="1189990"/>
                  </a:lnTo>
                  <a:lnTo>
                    <a:pt x="5425440" y="1057910"/>
                  </a:lnTo>
                  <a:lnTo>
                    <a:pt x="5293360" y="1057910"/>
                  </a:lnTo>
                  <a:lnTo>
                    <a:pt x="5293360" y="925830"/>
                  </a:lnTo>
                  <a:lnTo>
                    <a:pt x="5161280" y="925830"/>
                  </a:lnTo>
                  <a:lnTo>
                    <a:pt x="5161280" y="793750"/>
                  </a:lnTo>
                  <a:lnTo>
                    <a:pt x="5029200" y="793750"/>
                  </a:lnTo>
                  <a:lnTo>
                    <a:pt x="5029200" y="661670"/>
                  </a:lnTo>
                  <a:lnTo>
                    <a:pt x="4897120" y="661670"/>
                  </a:lnTo>
                  <a:lnTo>
                    <a:pt x="4897120" y="529590"/>
                  </a:lnTo>
                  <a:lnTo>
                    <a:pt x="4762500" y="529590"/>
                  </a:lnTo>
                  <a:lnTo>
                    <a:pt x="4762500" y="397510"/>
                  </a:lnTo>
                  <a:lnTo>
                    <a:pt x="4630420" y="397510"/>
                  </a:lnTo>
                  <a:lnTo>
                    <a:pt x="4630420" y="264160"/>
                  </a:lnTo>
                  <a:lnTo>
                    <a:pt x="4498340" y="264160"/>
                  </a:lnTo>
                  <a:lnTo>
                    <a:pt x="4498340" y="132080"/>
                  </a:lnTo>
                  <a:lnTo>
                    <a:pt x="4366260" y="132080"/>
                  </a:lnTo>
                  <a:lnTo>
                    <a:pt x="4366260" y="0"/>
                  </a:lnTo>
                  <a:cubicBezTo>
                    <a:pt x="3530600" y="0"/>
                    <a:pt x="2688590" y="0"/>
                    <a:pt x="1852930" y="0"/>
                  </a:cubicBezTo>
                  <a:lnTo>
                    <a:pt x="1852930" y="132080"/>
                  </a:lnTo>
                  <a:lnTo>
                    <a:pt x="1720850" y="132080"/>
                  </a:lnTo>
                  <a:lnTo>
                    <a:pt x="1720850" y="264160"/>
                  </a:lnTo>
                  <a:lnTo>
                    <a:pt x="1587500" y="264160"/>
                  </a:lnTo>
                  <a:lnTo>
                    <a:pt x="1587500" y="396240"/>
                  </a:lnTo>
                  <a:lnTo>
                    <a:pt x="1455420" y="396240"/>
                  </a:lnTo>
                  <a:lnTo>
                    <a:pt x="1455420" y="528320"/>
                  </a:lnTo>
                  <a:lnTo>
                    <a:pt x="1323340" y="528320"/>
                  </a:lnTo>
                  <a:lnTo>
                    <a:pt x="1323340" y="660400"/>
                  </a:lnTo>
                  <a:lnTo>
                    <a:pt x="1189990" y="660400"/>
                  </a:lnTo>
                  <a:lnTo>
                    <a:pt x="1189990" y="792480"/>
                  </a:lnTo>
                  <a:lnTo>
                    <a:pt x="1057910" y="792480"/>
                  </a:lnTo>
                  <a:lnTo>
                    <a:pt x="1057910" y="924560"/>
                  </a:lnTo>
                  <a:lnTo>
                    <a:pt x="925830" y="924560"/>
                  </a:lnTo>
                  <a:lnTo>
                    <a:pt x="925830" y="1056640"/>
                  </a:lnTo>
                  <a:lnTo>
                    <a:pt x="793750" y="1056640"/>
                  </a:lnTo>
                  <a:lnTo>
                    <a:pt x="793750" y="1188720"/>
                  </a:lnTo>
                  <a:lnTo>
                    <a:pt x="661670" y="1188720"/>
                  </a:lnTo>
                  <a:lnTo>
                    <a:pt x="661670" y="1320800"/>
                  </a:lnTo>
                  <a:lnTo>
                    <a:pt x="529590" y="1320800"/>
                  </a:lnTo>
                  <a:lnTo>
                    <a:pt x="529590" y="1452880"/>
                  </a:lnTo>
                  <a:lnTo>
                    <a:pt x="397510" y="1452880"/>
                  </a:lnTo>
                  <a:lnTo>
                    <a:pt x="397510" y="1587500"/>
                  </a:lnTo>
                  <a:lnTo>
                    <a:pt x="264160" y="1587500"/>
                  </a:lnTo>
                  <a:lnTo>
                    <a:pt x="264160" y="1719580"/>
                  </a:lnTo>
                  <a:lnTo>
                    <a:pt x="132080" y="1719580"/>
                  </a:lnTo>
                  <a:lnTo>
                    <a:pt x="132080" y="1851660"/>
                  </a:lnTo>
                  <a:lnTo>
                    <a:pt x="0" y="1851660"/>
                  </a:lnTo>
                  <a:cubicBezTo>
                    <a:pt x="0" y="2731770"/>
                    <a:pt x="0" y="3618230"/>
                    <a:pt x="0" y="4497070"/>
                  </a:cubicBezTo>
                  <a:lnTo>
                    <a:pt x="132080" y="4497070"/>
                  </a:lnTo>
                  <a:lnTo>
                    <a:pt x="132080" y="4629150"/>
                  </a:lnTo>
                  <a:lnTo>
                    <a:pt x="264160" y="4629150"/>
                  </a:lnTo>
                  <a:lnTo>
                    <a:pt x="264160" y="4762500"/>
                  </a:lnTo>
                  <a:lnTo>
                    <a:pt x="396240" y="4762500"/>
                  </a:lnTo>
                  <a:lnTo>
                    <a:pt x="396240" y="4894580"/>
                  </a:lnTo>
                  <a:lnTo>
                    <a:pt x="528320" y="4894580"/>
                  </a:lnTo>
                  <a:lnTo>
                    <a:pt x="528320" y="5026660"/>
                  </a:lnTo>
                  <a:lnTo>
                    <a:pt x="660400" y="5026660"/>
                  </a:lnTo>
                  <a:lnTo>
                    <a:pt x="660400" y="5158740"/>
                  </a:lnTo>
                  <a:lnTo>
                    <a:pt x="792480" y="5158740"/>
                  </a:lnTo>
                  <a:lnTo>
                    <a:pt x="792480" y="5290820"/>
                  </a:lnTo>
                  <a:lnTo>
                    <a:pt x="924560" y="5290820"/>
                  </a:lnTo>
                  <a:lnTo>
                    <a:pt x="924560" y="5422900"/>
                  </a:lnTo>
                  <a:lnTo>
                    <a:pt x="1056640" y="5422900"/>
                  </a:lnTo>
                  <a:lnTo>
                    <a:pt x="1056640" y="5554980"/>
                  </a:lnTo>
                  <a:lnTo>
                    <a:pt x="1188720" y="5554980"/>
                  </a:lnTo>
                  <a:lnTo>
                    <a:pt x="1188720" y="5687060"/>
                  </a:lnTo>
                  <a:lnTo>
                    <a:pt x="1320800" y="5687060"/>
                  </a:lnTo>
                  <a:lnTo>
                    <a:pt x="1320800" y="5819140"/>
                  </a:lnTo>
                  <a:lnTo>
                    <a:pt x="1452880" y="5819140"/>
                  </a:lnTo>
                  <a:lnTo>
                    <a:pt x="1452880" y="5951220"/>
                  </a:lnTo>
                  <a:lnTo>
                    <a:pt x="1587500" y="5951220"/>
                  </a:lnTo>
                  <a:lnTo>
                    <a:pt x="1587500" y="6083300"/>
                  </a:lnTo>
                  <a:lnTo>
                    <a:pt x="1719580" y="6083300"/>
                  </a:lnTo>
                  <a:lnTo>
                    <a:pt x="1719580" y="6215380"/>
                  </a:lnTo>
                  <a:lnTo>
                    <a:pt x="1851660" y="6215380"/>
                  </a:lnTo>
                  <a:lnTo>
                    <a:pt x="1851660" y="6350000"/>
                  </a:lnTo>
                  <a:cubicBezTo>
                    <a:pt x="2687320" y="6350000"/>
                    <a:pt x="3529330" y="6350000"/>
                    <a:pt x="4364990" y="6350000"/>
                  </a:cubicBezTo>
                  <a:lnTo>
                    <a:pt x="4364990" y="6217920"/>
                  </a:lnTo>
                  <a:lnTo>
                    <a:pt x="4497070" y="6217920"/>
                  </a:lnTo>
                  <a:lnTo>
                    <a:pt x="4497070" y="6085840"/>
                  </a:lnTo>
                  <a:lnTo>
                    <a:pt x="4629150" y="6085840"/>
                  </a:lnTo>
                  <a:lnTo>
                    <a:pt x="4629150" y="5953760"/>
                  </a:lnTo>
                  <a:lnTo>
                    <a:pt x="4762500" y="5953760"/>
                  </a:lnTo>
                  <a:lnTo>
                    <a:pt x="4762500" y="5821680"/>
                  </a:lnTo>
                  <a:lnTo>
                    <a:pt x="4894580" y="5821680"/>
                  </a:lnTo>
                  <a:lnTo>
                    <a:pt x="4894580" y="5689600"/>
                  </a:lnTo>
                  <a:lnTo>
                    <a:pt x="5026660" y="5689600"/>
                  </a:lnTo>
                  <a:lnTo>
                    <a:pt x="5026660" y="5557520"/>
                  </a:lnTo>
                  <a:lnTo>
                    <a:pt x="5158740" y="5557520"/>
                  </a:lnTo>
                  <a:lnTo>
                    <a:pt x="5158740" y="5425440"/>
                  </a:lnTo>
                  <a:lnTo>
                    <a:pt x="5290820" y="5425440"/>
                  </a:lnTo>
                  <a:lnTo>
                    <a:pt x="5290820" y="5293360"/>
                  </a:lnTo>
                  <a:lnTo>
                    <a:pt x="5422900" y="5293360"/>
                  </a:lnTo>
                  <a:lnTo>
                    <a:pt x="5422900" y="5161280"/>
                  </a:lnTo>
                  <a:lnTo>
                    <a:pt x="5554980" y="5161280"/>
                  </a:lnTo>
                  <a:lnTo>
                    <a:pt x="5554980" y="5029200"/>
                  </a:lnTo>
                  <a:lnTo>
                    <a:pt x="5687060" y="5029200"/>
                  </a:lnTo>
                  <a:lnTo>
                    <a:pt x="5687060" y="4897120"/>
                  </a:lnTo>
                  <a:lnTo>
                    <a:pt x="5819140" y="4897120"/>
                  </a:lnTo>
                  <a:lnTo>
                    <a:pt x="5819140" y="4762500"/>
                  </a:lnTo>
                  <a:lnTo>
                    <a:pt x="5951220" y="4762500"/>
                  </a:lnTo>
                  <a:lnTo>
                    <a:pt x="5951220" y="4630420"/>
                  </a:lnTo>
                  <a:lnTo>
                    <a:pt x="6083300" y="4630420"/>
                  </a:lnTo>
                  <a:lnTo>
                    <a:pt x="6083300" y="4498340"/>
                  </a:lnTo>
                  <a:lnTo>
                    <a:pt x="6215380" y="4498340"/>
                  </a:lnTo>
                  <a:cubicBezTo>
                    <a:pt x="6215380" y="3618230"/>
                    <a:pt x="6215380" y="2731770"/>
                    <a:pt x="6215380" y="1852930"/>
                  </a:cubicBezTo>
                  <a:lnTo>
                    <a:pt x="6085840" y="1852930"/>
                  </a:lnTo>
                  <a:close/>
                </a:path>
              </a:pathLst>
            </a:custGeom>
            <a:blipFill>
              <a:blip r:embed="rId4"/>
              <a:stretch>
                <a:fillRect l="-1082" r="-1082"/>
              </a:stretch>
            </a:blipFill>
            <a:ln w="19050" cap="sq">
              <a:solidFill>
                <a:srgbClr val="96C5D3"/>
              </a:solidFill>
              <a:prstDash val="solid"/>
              <a:miter/>
            </a:ln>
          </p:spPr>
        </p:sp>
      </p:grpSp>
      <p:grpSp>
        <p:nvGrpSpPr>
          <p:cNvPr id="7" name="Group 7"/>
          <p:cNvGrpSpPr/>
          <p:nvPr/>
        </p:nvGrpSpPr>
        <p:grpSpPr>
          <a:xfrm>
            <a:off x="-80920" y="0"/>
            <a:ext cx="18449839" cy="7545166"/>
            <a:chOff x="0" y="0"/>
            <a:chExt cx="4859217" cy="1987204"/>
          </a:xfrm>
        </p:grpSpPr>
        <p:sp>
          <p:nvSpPr>
            <p:cNvPr id="8" name="Freeform 8"/>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9" name="TextBox 9"/>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4771625" y="1418952"/>
            <a:ext cx="8744749" cy="87447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313030">
                      <a:alpha val="100000"/>
                    </a:srgbClr>
                  </a:gs>
                  <a:gs pos="100000">
                    <a:srgbClr val="080808">
                      <a:alpha val="0"/>
                    </a:srgbClr>
                  </a:gs>
                </a:gsLst>
                <a:lin ang="5400000"/>
              </a:gra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948243" y="2821928"/>
            <a:ext cx="6391514" cy="639151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0" cap="sq">
              <a:gradFill>
                <a:gsLst>
                  <a:gs pos="0">
                    <a:srgbClr val="585858">
                      <a:alpha val="100000"/>
                    </a:srgbClr>
                  </a:gs>
                  <a:gs pos="100000">
                    <a:srgbClr val="080808">
                      <a:alpha val="0"/>
                    </a:srgbClr>
                  </a:gs>
                </a:gsLst>
                <a:lin ang="5400000"/>
              </a:gra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9457169"/>
            <a:ext cx="771504" cy="1659663"/>
            <a:chOff x="0" y="0"/>
            <a:chExt cx="203194" cy="437113"/>
          </a:xfrm>
        </p:grpSpPr>
        <p:sp>
          <p:nvSpPr>
            <p:cNvPr id="17" name="Freeform 1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18" name="TextBox 1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6758060" y="9362399"/>
            <a:ext cx="685327" cy="409950"/>
          </a:xfrm>
          <a:custGeom>
            <a:avLst/>
            <a:gdLst/>
            <a:ahLst/>
            <a:cxnLst/>
            <a:rect l="l" t="t" r="r" b="b"/>
            <a:pathLst>
              <a:path w="685327" h="409950">
                <a:moveTo>
                  <a:pt x="0" y="0"/>
                </a:moveTo>
                <a:lnTo>
                  <a:pt x="685327" y="0"/>
                </a:lnTo>
                <a:lnTo>
                  <a:pt x="685327" y="409950"/>
                </a:lnTo>
                <a:lnTo>
                  <a:pt x="0" y="409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7">
              <a:alphaModFix amt="36000"/>
              <a:extLst>
                <a:ext uri="{96DAC541-7B7A-43D3-8B79-37D633B846F1}">
                  <asvg:svgBlip xmlns:asvg="http://schemas.microsoft.com/office/drawing/2016/SVG/main" r:embed="rId8"/>
                </a:ext>
              </a:extLst>
            </a:blip>
            <a:stretch>
              <a:fillRect/>
            </a:stretch>
          </a:blipFill>
        </p:spPr>
      </p:sp>
      <p:sp>
        <p:nvSpPr>
          <p:cNvPr id="21" name="TextBox 21"/>
          <p:cNvSpPr txBox="1"/>
          <p:nvPr/>
        </p:nvSpPr>
        <p:spPr>
          <a:xfrm>
            <a:off x="385752" y="3118365"/>
            <a:ext cx="17357642" cy="1739385"/>
          </a:xfrm>
          <a:prstGeom prst="rect">
            <a:avLst/>
          </a:prstGeom>
        </p:spPr>
        <p:txBody>
          <a:bodyPr lIns="0" tIns="0" rIns="0" bIns="0" rtlCol="0" anchor="t">
            <a:spAutoFit/>
          </a:bodyPr>
          <a:lstStyle/>
          <a:p>
            <a:pPr algn="ctr">
              <a:lnSpc>
                <a:spcPts val="7028"/>
              </a:lnSpc>
            </a:pPr>
            <a:r>
              <a:rPr lang="en-US" sz="5020" b="1">
                <a:solidFill>
                  <a:srgbClr val="FFFFFF"/>
                </a:solidFill>
                <a:latin typeface="Tomorrow Bold"/>
                <a:ea typeface="Tomorrow Bold"/>
                <a:cs typeface="Tomorrow Bold"/>
                <a:sym typeface="Tomorrow Bold"/>
              </a:rPr>
              <a:t>QUAR-VLA: VISION-LANGUAGE-ACTION MODEL FOR</a:t>
            </a:r>
          </a:p>
          <a:p>
            <a:pPr algn="ctr">
              <a:lnSpc>
                <a:spcPts val="7028"/>
              </a:lnSpc>
              <a:spcBef>
                <a:spcPct val="0"/>
              </a:spcBef>
            </a:pPr>
            <a:r>
              <a:rPr lang="en-US" sz="5020" b="1">
                <a:solidFill>
                  <a:srgbClr val="FFFFFF"/>
                </a:solidFill>
                <a:latin typeface="Tomorrow Bold"/>
                <a:ea typeface="Tomorrow Bold"/>
                <a:cs typeface="Tomorrow Bold"/>
                <a:sym typeface="Tomorrow Bold"/>
              </a:rPr>
              <a:t>QUADRUPED ROBOTS</a:t>
            </a:r>
          </a:p>
        </p:txBody>
      </p:sp>
      <p:sp>
        <p:nvSpPr>
          <p:cNvPr id="22" name="TextBox 22"/>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01</a:t>
            </a:r>
          </a:p>
        </p:txBody>
      </p:sp>
      <p:sp>
        <p:nvSpPr>
          <p:cNvPr id="23" name="TextBox 23"/>
          <p:cNvSpPr txBox="1"/>
          <p:nvPr/>
        </p:nvSpPr>
        <p:spPr>
          <a:xfrm>
            <a:off x="5770019" y="5728432"/>
            <a:ext cx="6747963" cy="1816734"/>
          </a:xfrm>
          <a:prstGeom prst="rect">
            <a:avLst/>
          </a:prstGeom>
        </p:spPr>
        <p:txBody>
          <a:bodyPr lIns="0" tIns="0" rIns="0" bIns="0" rtlCol="0" anchor="t">
            <a:spAutoFit/>
          </a:bodyPr>
          <a:lstStyle/>
          <a:p>
            <a:pPr algn="ctr">
              <a:lnSpc>
                <a:spcPts val="4865"/>
              </a:lnSpc>
            </a:pPr>
            <a:r>
              <a:rPr lang="en-US" sz="3475" spc="97">
                <a:solidFill>
                  <a:srgbClr val="FFFFFF"/>
                </a:solidFill>
                <a:latin typeface="Tomorrow"/>
                <a:ea typeface="Tomorrow"/>
                <a:cs typeface="Tomorrow"/>
                <a:sym typeface="Tomorrow"/>
              </a:rPr>
              <a:t>Abdalrahim Sawalha</a:t>
            </a:r>
          </a:p>
          <a:p>
            <a:pPr algn="ctr">
              <a:lnSpc>
                <a:spcPts val="4865"/>
              </a:lnSpc>
            </a:pPr>
            <a:r>
              <a:rPr lang="en-US" sz="3475" spc="97">
                <a:solidFill>
                  <a:srgbClr val="FFFFFF"/>
                </a:solidFill>
                <a:latin typeface="Tomorrow"/>
                <a:ea typeface="Tomorrow"/>
                <a:cs typeface="Tomorrow"/>
                <a:sym typeface="Tomorrow"/>
              </a:rPr>
              <a:t>&amp;</a:t>
            </a:r>
          </a:p>
          <a:p>
            <a:pPr algn="ctr">
              <a:lnSpc>
                <a:spcPts val="4865"/>
              </a:lnSpc>
              <a:spcBef>
                <a:spcPct val="0"/>
              </a:spcBef>
            </a:pPr>
            <a:r>
              <a:rPr lang="en-US" sz="3475" spc="97">
                <a:solidFill>
                  <a:srgbClr val="FFFFFF"/>
                </a:solidFill>
                <a:latin typeface="Tomorrow"/>
                <a:ea typeface="Tomorrow"/>
                <a:cs typeface="Tomorrow"/>
                <a:sym typeface="Tomorrow"/>
              </a:rPr>
              <a:t>Jihad Janazrah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81029" y="468668"/>
            <a:ext cx="16847361" cy="958138"/>
          </a:xfrm>
          <a:prstGeom prst="rect">
            <a:avLst/>
          </a:prstGeom>
        </p:spPr>
        <p:txBody>
          <a:bodyPr lIns="0" tIns="0" rIns="0" bIns="0" rtlCol="0" anchor="t">
            <a:spAutoFit/>
          </a:bodyPr>
          <a:lstStyle/>
          <a:p>
            <a:pPr algn="l">
              <a:lnSpc>
                <a:spcPts val="7045"/>
              </a:lnSpc>
            </a:pPr>
            <a:r>
              <a:rPr lang="en-US" sz="7658" b="1">
                <a:solidFill>
                  <a:srgbClr val="FFFFFF"/>
                </a:solidFill>
                <a:latin typeface="Tomorrow Bold"/>
                <a:ea typeface="Tomorrow Bold"/>
                <a:cs typeface="Tomorrow Bold"/>
                <a:sym typeface="Tomorrow Bold"/>
              </a:rPr>
              <a:t>QUART-2 MODEL ARCHITECTURE</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09</a:t>
            </a:r>
          </a:p>
        </p:txBody>
      </p:sp>
      <p:sp>
        <p:nvSpPr>
          <p:cNvPr id="12" name="TextBox 12"/>
          <p:cNvSpPr txBox="1"/>
          <p:nvPr/>
        </p:nvSpPr>
        <p:spPr>
          <a:xfrm>
            <a:off x="1028700" y="1876407"/>
            <a:ext cx="16230600" cy="8372493"/>
          </a:xfrm>
          <a:prstGeom prst="rect">
            <a:avLst/>
          </a:prstGeom>
        </p:spPr>
        <p:txBody>
          <a:bodyPr lIns="0" tIns="0" rIns="0" bIns="0" rtlCol="0" anchor="t">
            <a:spAutoFit/>
          </a:bodyPr>
          <a:lstStyle/>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QUART-2 Overview</a:t>
            </a:r>
            <a:r>
              <a:rPr lang="en-US" sz="2999" spc="83">
                <a:solidFill>
                  <a:srgbClr val="FFFFFF"/>
                </a:solidFill>
                <a:latin typeface="Tomorrow"/>
                <a:ea typeface="Tomorrow"/>
                <a:cs typeface="Tomorrow"/>
                <a:sym typeface="Tomorrow"/>
              </a:rPr>
              <a:t>: A large-scale Vision-Language model (~8B parameters) adapted from a pretrained transformer. Focuses on deep scene understanding and flexible language grounding.</a:t>
            </a: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Multi-Modal Encoder:</a:t>
            </a:r>
            <a:r>
              <a:rPr lang="en-US" sz="2999" spc="83">
                <a:solidFill>
                  <a:srgbClr val="FFFFFF"/>
                </a:solidFill>
                <a:latin typeface="Tomorrow"/>
                <a:ea typeface="Tomorrow"/>
                <a:cs typeface="Tomorrow"/>
                <a:sym typeface="Tomorrow"/>
              </a:rPr>
              <a:t> Images and instruction are concatenated into a unified input. A pretrained Vision-Language Model (VLM) (e.g. CLIP-like transformer) processes the combined text and visual tokens.</a:t>
            </a: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Self-Attention Fusion:</a:t>
            </a:r>
            <a:r>
              <a:rPr lang="en-US" sz="2999" spc="83">
                <a:solidFill>
                  <a:srgbClr val="FFFFFF"/>
                </a:solidFill>
                <a:latin typeface="Tomorrow"/>
                <a:ea typeface="Tomorrow"/>
                <a:cs typeface="Tomorrow"/>
                <a:sym typeface="Tomorrow"/>
              </a:rPr>
              <a:t> The model uses self-attention to learn cross-modal correlations directly. It implicitly infers which image regions match instruction phrases without explicit FiLM.</a:t>
            </a: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Output Projection:</a:t>
            </a:r>
            <a:r>
              <a:rPr lang="en-US" sz="2999" spc="83">
                <a:solidFill>
                  <a:srgbClr val="FFFFFF"/>
                </a:solidFill>
                <a:latin typeface="Tomorrow"/>
                <a:ea typeface="Tomorrow"/>
                <a:cs typeface="Tomorrow"/>
                <a:sym typeface="Tomorrow"/>
              </a:rPr>
              <a:t> The VLM is fine-tuned to output the same 12 action tokens as QUART-1 (one per command dimension). The architecture is simpler in that it uses one big transformer for both perception and action.</a:t>
            </a: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Inference:</a:t>
            </a:r>
            <a:r>
              <a:rPr lang="en-US" sz="2999" spc="83">
                <a:solidFill>
                  <a:srgbClr val="FFFFFF"/>
                </a:solidFill>
                <a:latin typeface="Tomorrow"/>
                <a:ea typeface="Tomorrow"/>
                <a:cs typeface="Tomorrow"/>
                <a:sym typeface="Tomorrow"/>
              </a:rPr>
              <a:t> QUART-2 achieves richer semantic reasoning but is slower (~1 Hz) due to its size. It serves to evaluate the benefit of large pretrained models on legged robot tasks.</a:t>
            </a:r>
          </a:p>
          <a:p>
            <a:pPr algn="l">
              <a:lnSpc>
                <a:spcPts val="4198"/>
              </a:lnSpc>
              <a:spcBef>
                <a:spcPct val="0"/>
              </a:spcBef>
            </a:pPr>
            <a:endParaRPr lang="en-US" sz="2999" spc="83">
              <a:solidFill>
                <a:srgbClr val="FFFFFF"/>
              </a:solidFill>
              <a:latin typeface="Tomorrow"/>
              <a:ea typeface="Tomorrow"/>
              <a:cs typeface="Tomorrow"/>
              <a:sym typeface="Tomorr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81029" y="440093"/>
            <a:ext cx="16847361" cy="2391208"/>
          </a:xfrm>
          <a:prstGeom prst="rect">
            <a:avLst/>
          </a:prstGeom>
        </p:spPr>
        <p:txBody>
          <a:bodyPr lIns="0" tIns="0" rIns="0" bIns="0" rtlCol="0" anchor="t">
            <a:spAutoFit/>
          </a:bodyPr>
          <a:lstStyle/>
          <a:p>
            <a:pPr algn="l">
              <a:lnSpc>
                <a:spcPts val="6033"/>
              </a:lnSpc>
            </a:pPr>
            <a:r>
              <a:rPr lang="en-US" sz="6558" b="1">
                <a:solidFill>
                  <a:srgbClr val="FFFFFF"/>
                </a:solidFill>
                <a:latin typeface="Tomorrow Bold"/>
                <a:ea typeface="Tomorrow Bold"/>
                <a:cs typeface="Tomorrow Bold"/>
                <a:sym typeface="Tomorrow Bold"/>
              </a:rPr>
              <a:t>TRAINING &amp; SIM-TO-REAL STRATEGY</a:t>
            </a:r>
          </a:p>
          <a:p>
            <a:pPr algn="l">
              <a:lnSpc>
                <a:spcPts val="6033"/>
              </a:lnSpc>
            </a:pPr>
            <a:endParaRPr lang="en-US" sz="6558" b="1">
              <a:solidFill>
                <a:srgbClr val="FFFFFF"/>
              </a:solidFill>
              <a:latin typeface="Tomorrow Bold"/>
              <a:ea typeface="Tomorrow Bold"/>
              <a:cs typeface="Tomorrow Bold"/>
              <a:sym typeface="Tomorrow Bold"/>
            </a:endParaRPr>
          </a:p>
          <a:p>
            <a:pPr algn="l">
              <a:lnSpc>
                <a:spcPts val="6309"/>
              </a:lnSpc>
            </a:pPr>
            <a:endParaRPr lang="en-US" sz="6558" b="1">
              <a:solidFill>
                <a:srgbClr val="FFFFFF"/>
              </a:solidFill>
              <a:latin typeface="Tomorrow Bold"/>
              <a:ea typeface="Tomorrow Bold"/>
              <a:cs typeface="Tomorrow Bold"/>
              <a:sym typeface="Tomorrow Bold"/>
            </a:endParaRP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09</a:t>
            </a:r>
          </a:p>
        </p:txBody>
      </p:sp>
      <p:sp>
        <p:nvSpPr>
          <p:cNvPr id="12" name="TextBox 12"/>
          <p:cNvSpPr txBox="1"/>
          <p:nvPr/>
        </p:nvSpPr>
        <p:spPr>
          <a:xfrm>
            <a:off x="1028700" y="1553713"/>
            <a:ext cx="16230600" cy="8896368"/>
          </a:xfrm>
          <a:prstGeom prst="rect">
            <a:avLst/>
          </a:prstGeom>
        </p:spPr>
        <p:txBody>
          <a:bodyPr lIns="0" tIns="0" rIns="0" bIns="0" rtlCol="0" anchor="t">
            <a:spAutoFit/>
          </a:bodyPr>
          <a:lstStyle/>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Behavior Cloning: </a:t>
            </a:r>
            <a:r>
              <a:rPr lang="en-US" sz="2999" spc="83">
                <a:solidFill>
                  <a:srgbClr val="FFFFFF"/>
                </a:solidFill>
                <a:latin typeface="Tomorrow"/>
                <a:ea typeface="Tomorrow"/>
                <a:cs typeface="Tomorrow"/>
                <a:sym typeface="Tomorrow"/>
              </a:rPr>
              <a:t>Both QUART-1 and QUART-2 are trained with next-token prediction on the QUARD dataset (imitation learning). The loss penalizes incorrect action token sequences.</a:t>
            </a: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Training Details:</a:t>
            </a:r>
          </a:p>
          <a:p>
            <a:pPr marL="1295089" lvl="2" indent="-431696" algn="l">
              <a:lnSpc>
                <a:spcPts val="4198"/>
              </a:lnSpc>
              <a:buFont typeface="Arial"/>
              <a:buChar char="⚬"/>
            </a:pPr>
            <a:r>
              <a:rPr lang="en-US" sz="2999" b="1" spc="83">
                <a:solidFill>
                  <a:srgbClr val="FFFFFF"/>
                </a:solidFill>
                <a:latin typeface="Tomorrow Bold"/>
                <a:ea typeface="Tomorrow Bold"/>
                <a:cs typeface="Tomorrow Bold"/>
                <a:sym typeface="Tomorrow Bold"/>
              </a:rPr>
              <a:t>QUART-1:</a:t>
            </a:r>
            <a:r>
              <a:rPr lang="en-US" sz="2999" spc="83">
                <a:solidFill>
                  <a:srgbClr val="FFFFFF"/>
                </a:solidFill>
                <a:latin typeface="Tomorrow"/>
                <a:ea typeface="Tomorrow"/>
                <a:cs typeface="Tomorrow"/>
                <a:sym typeface="Tomorrow"/>
              </a:rPr>
              <a:t> trained from scratch, LR=2e-3, batch=256, ~300K gradient steps.</a:t>
            </a:r>
          </a:p>
          <a:p>
            <a:pPr marL="1295089" lvl="2" indent="-431696" algn="l">
              <a:lnSpc>
                <a:spcPts val="4198"/>
              </a:lnSpc>
              <a:buFont typeface="Arial"/>
              <a:buChar char="⚬"/>
            </a:pPr>
            <a:r>
              <a:rPr lang="en-US" sz="2999" b="1" spc="83">
                <a:solidFill>
                  <a:srgbClr val="FFFFFF"/>
                </a:solidFill>
                <a:latin typeface="Tomorrow Bold"/>
                <a:ea typeface="Tomorrow Bold"/>
                <a:cs typeface="Tomorrow Bold"/>
                <a:sym typeface="Tomorrow Bold"/>
              </a:rPr>
              <a:t>QUART-2: </a:t>
            </a:r>
            <a:r>
              <a:rPr lang="en-US" sz="2999" spc="83">
                <a:solidFill>
                  <a:srgbClr val="FFFFFF"/>
                </a:solidFill>
                <a:latin typeface="Tomorrow"/>
                <a:ea typeface="Tomorrow"/>
                <a:cs typeface="Tomorrow"/>
                <a:sym typeface="Tomorrow"/>
              </a:rPr>
              <a:t>initialized from 8B VLM, fine-tuned, LR=2e-5, 100K steps.</a:t>
            </a: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Co-training (Sim-to-Real)</a:t>
            </a:r>
            <a:r>
              <a:rPr lang="en-US" sz="2999" spc="83">
                <a:solidFill>
                  <a:srgbClr val="FFFFFF"/>
                </a:solidFill>
                <a:latin typeface="Tomorrow"/>
                <a:ea typeface="Tomorrow"/>
                <a:cs typeface="Tomorrow"/>
                <a:sym typeface="Tomorrow"/>
              </a:rPr>
              <a:t>: To bridge the sim-real gap, we mix real data with simulation data during training. By adjusting the ratio of real:sim samples (tested 1:1, 1:10, 1:100), the model learns to generalize visual features to real scenes while retaining knowledge from abundant sim dat.</a:t>
            </a: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Data Generation: </a:t>
            </a:r>
            <a:r>
              <a:rPr lang="en-US" sz="2999" spc="83">
                <a:solidFill>
                  <a:srgbClr val="FFFFFF"/>
                </a:solidFill>
                <a:latin typeface="Tomorrow"/>
                <a:ea typeface="Tomorrow"/>
                <a:cs typeface="Tomorrow"/>
                <a:sym typeface="Tomorrow"/>
              </a:rPr>
              <a:t>Simulated data was generated in parallel using NVIDIA Isaac Gym, which accelerated the collection of massive trajectories with physics fidelity. Only a small subset of real-world data (~3K episodes) was needed for effective transfer.</a:t>
            </a: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Evaluation: </a:t>
            </a:r>
            <a:r>
              <a:rPr lang="en-US" sz="2999" spc="83">
                <a:solidFill>
                  <a:srgbClr val="FFFFFF"/>
                </a:solidFill>
                <a:latin typeface="Tomorrow"/>
                <a:ea typeface="Tomorrow"/>
                <a:cs typeface="Tomorrow"/>
                <a:sym typeface="Tomorrow"/>
              </a:rPr>
              <a:t>Models were evaluated on ~4000 diverse trials (in both sim and real) to measure success rates on tasks.</a:t>
            </a:r>
          </a:p>
          <a:p>
            <a:pPr algn="l">
              <a:lnSpc>
                <a:spcPts val="4198"/>
              </a:lnSpc>
              <a:spcBef>
                <a:spcPct val="0"/>
              </a:spcBef>
            </a:pPr>
            <a:endParaRPr lang="en-US" sz="2999" spc="83">
              <a:solidFill>
                <a:srgbClr val="FFFFFF"/>
              </a:solidFill>
              <a:latin typeface="Tomorrow"/>
              <a:ea typeface="Tomorrow"/>
              <a:cs typeface="Tomorrow"/>
              <a:sym typeface="Tomorr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81029" y="430568"/>
            <a:ext cx="16847361" cy="1551865"/>
          </a:xfrm>
          <a:prstGeom prst="rect">
            <a:avLst/>
          </a:prstGeom>
        </p:spPr>
        <p:txBody>
          <a:bodyPr lIns="0" tIns="0" rIns="0" bIns="0" rtlCol="0" anchor="t">
            <a:spAutoFit/>
          </a:bodyPr>
          <a:lstStyle/>
          <a:p>
            <a:pPr algn="l">
              <a:lnSpc>
                <a:spcPts val="5757"/>
              </a:lnSpc>
            </a:pPr>
            <a:r>
              <a:rPr lang="en-US" sz="6258" b="1">
                <a:solidFill>
                  <a:srgbClr val="FFFFFF"/>
                </a:solidFill>
                <a:latin typeface="Tomorrow Bold"/>
                <a:ea typeface="Tomorrow Bold"/>
                <a:cs typeface="Tomorrow Bold"/>
                <a:sym typeface="Tomorrow Bold"/>
              </a:rPr>
              <a:t>RESULTS ON SEEN TASKS (SIM &amp; REAL)</a:t>
            </a:r>
          </a:p>
          <a:p>
            <a:pPr algn="l">
              <a:lnSpc>
                <a:spcPts val="6033"/>
              </a:lnSpc>
            </a:pPr>
            <a:endParaRPr lang="en-US" sz="6258" b="1">
              <a:solidFill>
                <a:srgbClr val="FFFFFF"/>
              </a:solidFill>
              <a:latin typeface="Tomorrow Bold"/>
              <a:ea typeface="Tomorrow Bold"/>
              <a:cs typeface="Tomorrow Bold"/>
              <a:sym typeface="Tomorrow Bold"/>
            </a:endParaRP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09</a:t>
            </a:r>
          </a:p>
        </p:txBody>
      </p:sp>
      <p:sp>
        <p:nvSpPr>
          <p:cNvPr id="12" name="TextBox 12"/>
          <p:cNvSpPr txBox="1"/>
          <p:nvPr/>
        </p:nvSpPr>
        <p:spPr>
          <a:xfrm>
            <a:off x="1028700" y="1553713"/>
            <a:ext cx="16230600" cy="7848618"/>
          </a:xfrm>
          <a:prstGeom prst="rect">
            <a:avLst/>
          </a:prstGeom>
        </p:spPr>
        <p:txBody>
          <a:bodyPr lIns="0" tIns="0" rIns="0" bIns="0" rtlCol="0" anchor="t">
            <a:spAutoFit/>
          </a:bodyPr>
          <a:lstStyle/>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High Success on Familiar Tasks: </a:t>
            </a:r>
            <a:r>
              <a:rPr lang="en-US" sz="2999" spc="83">
                <a:solidFill>
                  <a:srgbClr val="FFFFFF"/>
                </a:solidFill>
                <a:latin typeface="Tomorrow"/>
                <a:ea typeface="Tomorrow"/>
                <a:cs typeface="Tomorrow"/>
                <a:sym typeface="Tomorrow"/>
              </a:rPr>
              <a:t>The QUART models achieve strong performance on tasks seen during training. For example, in instructions randomly drawn from the training set, the robot reliably navigates and manipulates as instructed.</a:t>
            </a:r>
          </a:p>
          <a:p>
            <a:pPr algn="l">
              <a:lnSpc>
                <a:spcPts val="4198"/>
              </a:lnSpc>
            </a:pPr>
            <a:endParaRPr lang="en-US" sz="2999" spc="83">
              <a:solidFill>
                <a:srgbClr val="FFFFFF"/>
              </a:solidFill>
              <a:latin typeface="Tomorrow"/>
              <a:ea typeface="Tomorrow"/>
              <a:cs typeface="Tomorrow"/>
              <a:sym typeface="Tomorrow"/>
            </a:endParaRP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Model Comparison :</a:t>
            </a:r>
            <a:r>
              <a:rPr lang="en-US" sz="2999" spc="83">
                <a:solidFill>
                  <a:srgbClr val="FFFFFF"/>
                </a:solidFill>
                <a:latin typeface="Tomorrow"/>
                <a:ea typeface="Tomorrow"/>
                <a:cs typeface="Tomorrow"/>
                <a:sym typeface="Tomorrow"/>
              </a:rPr>
              <a:t> QUART-1 generally outperforms QUART-2 on most skills. For example, on complex tasks like “Go to Object” with obstacles, QUART-1 achieved higher success rates. This suggests the smaller model was more stable for control, whereas QUART-2’s large model sometimes struggled with precise actions.</a:t>
            </a:r>
          </a:p>
          <a:p>
            <a:pPr algn="l">
              <a:lnSpc>
                <a:spcPts val="4198"/>
              </a:lnSpc>
            </a:pPr>
            <a:endParaRPr lang="en-US" sz="2999" spc="83">
              <a:solidFill>
                <a:srgbClr val="FFFFFF"/>
              </a:solidFill>
              <a:latin typeface="Tomorrow"/>
              <a:ea typeface="Tomorrow"/>
              <a:cs typeface="Tomorrow"/>
              <a:sym typeface="Tomorrow"/>
            </a:endParaRP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 Reason:</a:t>
            </a:r>
            <a:r>
              <a:rPr lang="en-US" sz="2999" spc="83">
                <a:solidFill>
                  <a:srgbClr val="FFFFFF"/>
                </a:solidFill>
                <a:latin typeface="Tomorrow"/>
                <a:ea typeface="Tomorrow"/>
                <a:cs typeface="Tomorrow"/>
                <a:sym typeface="Tomorrow"/>
              </a:rPr>
              <a:t> Pretrained VLMs (QUART-2) provide better scene comprehension, but the extra complexity can reduce robustness in action prediction. QUART-1’s simplicity made it more consistent across scenarios.</a:t>
            </a:r>
          </a:p>
          <a:p>
            <a:pPr algn="l">
              <a:lnSpc>
                <a:spcPts val="4198"/>
              </a:lnSpc>
            </a:pPr>
            <a:endParaRPr lang="en-US" sz="2999" spc="83">
              <a:solidFill>
                <a:srgbClr val="FFFFFF"/>
              </a:solidFill>
              <a:latin typeface="Tomorrow"/>
              <a:ea typeface="Tomorrow"/>
              <a:cs typeface="Tomorrow"/>
              <a:sym typeface="Tomorro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256636" y="810714"/>
            <a:ext cx="17776756" cy="8447586"/>
            <a:chOff x="0" y="0"/>
            <a:chExt cx="30999130" cy="14730912"/>
          </a:xfrm>
        </p:grpSpPr>
        <p:sp>
          <p:nvSpPr>
            <p:cNvPr id="11" name="Freeform 11"/>
            <p:cNvSpPr/>
            <p:nvPr/>
          </p:nvSpPr>
          <p:spPr>
            <a:xfrm>
              <a:off x="0" y="0"/>
              <a:ext cx="30999131" cy="14730912"/>
            </a:xfrm>
            <a:custGeom>
              <a:avLst/>
              <a:gdLst/>
              <a:ahLst/>
              <a:cxnLst/>
              <a:rect l="l" t="t" r="r" b="b"/>
              <a:pathLst>
                <a:path w="30999131" h="14730912">
                  <a:moveTo>
                    <a:pt x="30353316" y="1473091"/>
                  </a:moveTo>
                  <a:cubicBezTo>
                    <a:pt x="30353316" y="1325782"/>
                    <a:pt x="30353316" y="1031164"/>
                    <a:pt x="30353316" y="883855"/>
                  </a:cubicBezTo>
                  <a:lnTo>
                    <a:pt x="29707501" y="883855"/>
                  </a:lnTo>
                  <a:lnTo>
                    <a:pt x="29707501" y="589236"/>
                  </a:lnTo>
                  <a:lnTo>
                    <a:pt x="29061683" y="589236"/>
                  </a:lnTo>
                  <a:lnTo>
                    <a:pt x="29061683" y="294618"/>
                  </a:lnTo>
                  <a:cubicBezTo>
                    <a:pt x="28738776" y="294618"/>
                    <a:pt x="28092961" y="294618"/>
                    <a:pt x="27770054" y="294618"/>
                  </a:cubicBezTo>
                  <a:lnTo>
                    <a:pt x="27770054" y="0"/>
                  </a:lnTo>
                  <a:cubicBezTo>
                    <a:pt x="19594033" y="0"/>
                    <a:pt x="11405097" y="0"/>
                    <a:pt x="3229076" y="0"/>
                  </a:cubicBezTo>
                  <a:lnTo>
                    <a:pt x="3229076" y="294618"/>
                  </a:lnTo>
                  <a:cubicBezTo>
                    <a:pt x="2906169" y="294618"/>
                    <a:pt x="2260353" y="294618"/>
                    <a:pt x="1937446" y="294618"/>
                  </a:cubicBezTo>
                  <a:lnTo>
                    <a:pt x="1937446" y="589236"/>
                  </a:lnTo>
                  <a:lnTo>
                    <a:pt x="1291630" y="589236"/>
                  </a:lnTo>
                  <a:lnTo>
                    <a:pt x="1291630" y="883855"/>
                  </a:lnTo>
                  <a:lnTo>
                    <a:pt x="645815" y="883855"/>
                  </a:lnTo>
                  <a:cubicBezTo>
                    <a:pt x="645815" y="1031164"/>
                    <a:pt x="645815" y="1325782"/>
                    <a:pt x="645815" y="1473091"/>
                  </a:cubicBezTo>
                  <a:lnTo>
                    <a:pt x="0" y="1473091"/>
                  </a:lnTo>
                  <a:cubicBezTo>
                    <a:pt x="0" y="5400353"/>
                    <a:pt x="0" y="9330560"/>
                    <a:pt x="0" y="13257822"/>
                  </a:cubicBezTo>
                  <a:lnTo>
                    <a:pt x="645815" y="13257822"/>
                  </a:lnTo>
                  <a:cubicBezTo>
                    <a:pt x="645815" y="13405131"/>
                    <a:pt x="645815" y="13699748"/>
                    <a:pt x="645815" y="13847057"/>
                  </a:cubicBezTo>
                  <a:lnTo>
                    <a:pt x="1291630" y="13847057"/>
                  </a:lnTo>
                  <a:lnTo>
                    <a:pt x="1291630" y="14141676"/>
                  </a:lnTo>
                  <a:lnTo>
                    <a:pt x="1937446" y="14141676"/>
                  </a:lnTo>
                  <a:lnTo>
                    <a:pt x="1937446" y="14436294"/>
                  </a:lnTo>
                  <a:cubicBezTo>
                    <a:pt x="2260353" y="14436294"/>
                    <a:pt x="2906169" y="14436294"/>
                    <a:pt x="3229076" y="14436294"/>
                  </a:cubicBezTo>
                  <a:lnTo>
                    <a:pt x="3229076" y="14730912"/>
                  </a:lnTo>
                  <a:cubicBezTo>
                    <a:pt x="11405097" y="14730912"/>
                    <a:pt x="19594033" y="14730912"/>
                    <a:pt x="27770054" y="14730912"/>
                  </a:cubicBezTo>
                  <a:lnTo>
                    <a:pt x="27770054" y="14436294"/>
                  </a:lnTo>
                  <a:cubicBezTo>
                    <a:pt x="28092961" y="14436294"/>
                    <a:pt x="28738776" y="14436294"/>
                    <a:pt x="29061683" y="14436294"/>
                  </a:cubicBezTo>
                  <a:lnTo>
                    <a:pt x="29061683" y="14141676"/>
                  </a:lnTo>
                  <a:lnTo>
                    <a:pt x="29707501" y="14141676"/>
                  </a:lnTo>
                  <a:lnTo>
                    <a:pt x="29707501" y="13847057"/>
                  </a:lnTo>
                  <a:lnTo>
                    <a:pt x="30353316" y="13847057"/>
                  </a:lnTo>
                  <a:cubicBezTo>
                    <a:pt x="30353316" y="13699748"/>
                    <a:pt x="30353316" y="13405131"/>
                    <a:pt x="30353316" y="13257822"/>
                  </a:cubicBezTo>
                  <a:lnTo>
                    <a:pt x="30999131" y="13257822"/>
                  </a:lnTo>
                  <a:cubicBezTo>
                    <a:pt x="30999131" y="9330560"/>
                    <a:pt x="30999131" y="5400352"/>
                    <a:pt x="30999131" y="1473091"/>
                  </a:cubicBezTo>
                  <a:lnTo>
                    <a:pt x="30353316" y="1473091"/>
                  </a:lnTo>
                  <a:close/>
                </a:path>
              </a:pathLst>
            </a:custGeom>
            <a:blipFill>
              <a:blip r:embed="rId5"/>
              <a:stretch>
                <a:fillRect t="-7407" b="-7407"/>
              </a:stretch>
            </a:blipFill>
            <a:ln w="19050" cap="sq">
              <a:solidFill>
                <a:srgbClr val="96C5D3"/>
              </a:solidFill>
              <a:prstDash val="solid"/>
              <a:miter/>
            </a:ln>
          </p:spPr>
        </p:sp>
      </p:grpSp>
      <p:sp>
        <p:nvSpPr>
          <p:cNvPr id="12" name="TextBox 12"/>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85752" y="630593"/>
            <a:ext cx="17527259" cy="771450"/>
          </a:xfrm>
          <a:prstGeom prst="rect">
            <a:avLst/>
          </a:prstGeom>
        </p:spPr>
        <p:txBody>
          <a:bodyPr lIns="0" tIns="0" rIns="0" bIns="0" rtlCol="0" anchor="t">
            <a:spAutoFit/>
          </a:bodyPr>
          <a:lstStyle/>
          <a:p>
            <a:pPr algn="l">
              <a:lnSpc>
                <a:spcPts val="5665"/>
              </a:lnSpc>
            </a:pPr>
            <a:r>
              <a:rPr lang="en-US" sz="6158" b="1">
                <a:solidFill>
                  <a:srgbClr val="FFFFFF"/>
                </a:solidFill>
                <a:latin typeface="Tomorrow Bold"/>
                <a:ea typeface="Tomorrow Bold"/>
                <a:cs typeface="Tomorrow Bold"/>
                <a:sym typeface="Tomorrow Bold"/>
              </a:rPr>
              <a:t>EMERGENT GAITS AND ADAPTABILITY</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09</a:t>
            </a:r>
          </a:p>
        </p:txBody>
      </p:sp>
      <p:sp>
        <p:nvSpPr>
          <p:cNvPr id="12" name="TextBox 12"/>
          <p:cNvSpPr txBox="1"/>
          <p:nvPr/>
        </p:nvSpPr>
        <p:spPr>
          <a:xfrm>
            <a:off x="1028700" y="2095482"/>
            <a:ext cx="16230600" cy="7848618"/>
          </a:xfrm>
          <a:prstGeom prst="rect">
            <a:avLst/>
          </a:prstGeom>
        </p:spPr>
        <p:txBody>
          <a:bodyPr lIns="0" tIns="0" rIns="0" bIns="0" rtlCol="0" anchor="t">
            <a:spAutoFit/>
          </a:bodyPr>
          <a:lstStyle/>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Gait Transfer:</a:t>
            </a:r>
            <a:r>
              <a:rPr lang="en-US" sz="2999" spc="83">
                <a:solidFill>
                  <a:srgbClr val="FFFFFF"/>
                </a:solidFill>
                <a:latin typeface="Tomorrow"/>
                <a:ea typeface="Tomorrow"/>
                <a:cs typeface="Tomorrow"/>
                <a:sym typeface="Tomorrow"/>
              </a:rPr>
              <a:t> Without explicit training for gait changes, the model learned to adjust gaits based on instructions. Figure below shows the robot performing pronking, trotting, and pacing gaits emergently.</a:t>
            </a:r>
          </a:p>
          <a:p>
            <a:pPr algn="l">
              <a:lnSpc>
                <a:spcPts val="4198"/>
              </a:lnSpc>
            </a:pPr>
            <a:endParaRPr lang="en-US" sz="2999" spc="83">
              <a:solidFill>
                <a:srgbClr val="FFFFFF"/>
              </a:solidFill>
              <a:latin typeface="Tomorrow"/>
              <a:ea typeface="Tomorrow"/>
              <a:cs typeface="Tomorrow"/>
              <a:sym typeface="Tomorrow"/>
            </a:endParaRP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Interpretation:</a:t>
            </a:r>
            <a:r>
              <a:rPr lang="en-US" sz="2999" spc="83">
                <a:solidFill>
                  <a:srgbClr val="FFFFFF"/>
                </a:solidFill>
                <a:latin typeface="Tomorrow"/>
                <a:ea typeface="Tomorrow"/>
                <a:cs typeface="Tomorrow"/>
                <a:sym typeface="Tomorrow"/>
              </a:rPr>
              <a:t> Different tasks or instruction modifiers (e.g. “fast”, “crawling”) implicitly lead QUART to select different gait parameters. This flexibility highlights the model’s ability to optimize locomotion strategy for each task without hardcoding gait controllers.</a:t>
            </a:r>
          </a:p>
          <a:p>
            <a:pPr algn="l">
              <a:lnSpc>
                <a:spcPts val="4198"/>
              </a:lnSpc>
            </a:pPr>
            <a:endParaRPr lang="en-US" sz="2999" spc="83">
              <a:solidFill>
                <a:srgbClr val="FFFFFF"/>
              </a:solidFill>
              <a:latin typeface="Tomorrow"/>
              <a:ea typeface="Tomorrow"/>
              <a:cs typeface="Tomorrow"/>
              <a:sym typeface="Tomorrow"/>
            </a:endParaRP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Other Emergent Behavior:</a:t>
            </a:r>
            <a:r>
              <a:rPr lang="en-US" sz="2999" spc="83">
                <a:solidFill>
                  <a:srgbClr val="FFFFFF"/>
                </a:solidFill>
                <a:latin typeface="Tomorrow"/>
                <a:ea typeface="Tomorrow"/>
                <a:cs typeface="Tomorrow"/>
                <a:sym typeface="Tomorrow"/>
              </a:rPr>
              <a:t> The robot even performs complex behaviors like standing up or recovering from tumbles when needed (not shown) through its command outputs. These were not explicitly programmed but emerged from the learned policy’s capacity.</a:t>
            </a:r>
          </a:p>
          <a:p>
            <a:pPr algn="l">
              <a:lnSpc>
                <a:spcPts val="4198"/>
              </a:lnSpc>
            </a:pPr>
            <a:endParaRPr lang="en-US" sz="2999" spc="83">
              <a:solidFill>
                <a:srgbClr val="FFFFFF"/>
              </a:solidFill>
              <a:latin typeface="Tomorrow"/>
              <a:ea typeface="Tomorrow"/>
              <a:cs typeface="Tomorrow"/>
              <a:sym typeface="Tomorrow"/>
            </a:endParaRPr>
          </a:p>
          <a:p>
            <a:pPr algn="l">
              <a:lnSpc>
                <a:spcPts val="4198"/>
              </a:lnSpc>
            </a:pPr>
            <a:endParaRPr lang="en-US" sz="2999" spc="83">
              <a:solidFill>
                <a:srgbClr val="FFFFFF"/>
              </a:solidFill>
              <a:latin typeface="Tomorrow"/>
              <a:ea typeface="Tomorrow"/>
              <a:cs typeface="Tomorrow"/>
              <a:sym typeface="Tomorro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Freeform 10"/>
          <p:cNvSpPr/>
          <p:nvPr/>
        </p:nvSpPr>
        <p:spPr>
          <a:xfrm>
            <a:off x="119800" y="2808112"/>
            <a:ext cx="18039084" cy="5330206"/>
          </a:xfrm>
          <a:custGeom>
            <a:avLst/>
            <a:gdLst/>
            <a:ahLst/>
            <a:cxnLst/>
            <a:rect l="l" t="t" r="r" b="b"/>
            <a:pathLst>
              <a:path w="18039084" h="5330206">
                <a:moveTo>
                  <a:pt x="0" y="0"/>
                </a:moveTo>
                <a:lnTo>
                  <a:pt x="18039084" y="0"/>
                </a:lnTo>
                <a:lnTo>
                  <a:pt x="18039084" y="5330206"/>
                </a:lnTo>
                <a:lnTo>
                  <a:pt x="0" y="5330206"/>
                </a:lnTo>
                <a:lnTo>
                  <a:pt x="0" y="0"/>
                </a:lnTo>
                <a:close/>
              </a:path>
            </a:pathLst>
          </a:custGeom>
          <a:blipFill>
            <a:blip r:embed="rId5"/>
            <a:stretch>
              <a:fillRect l="-509" r="-509"/>
            </a:stretch>
          </a:blipFill>
        </p:spPr>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85752" y="630593"/>
            <a:ext cx="17527259" cy="771450"/>
          </a:xfrm>
          <a:prstGeom prst="rect">
            <a:avLst/>
          </a:prstGeom>
        </p:spPr>
        <p:txBody>
          <a:bodyPr lIns="0" tIns="0" rIns="0" bIns="0" rtlCol="0" anchor="t">
            <a:spAutoFit/>
          </a:bodyPr>
          <a:lstStyle/>
          <a:p>
            <a:pPr algn="l">
              <a:lnSpc>
                <a:spcPts val="5665"/>
              </a:lnSpc>
            </a:pPr>
            <a:r>
              <a:rPr lang="en-US" sz="6158" b="1">
                <a:solidFill>
                  <a:srgbClr val="FFFFFF"/>
                </a:solidFill>
                <a:latin typeface="Tomorrow Bold"/>
                <a:ea typeface="Tomorrow Bold"/>
                <a:cs typeface="Tomorrow Bold"/>
                <a:sym typeface="Tomorrow Bold"/>
              </a:rPr>
              <a:t>GENERALIZATION TO UNSEEN SCENARIOS</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09</a:t>
            </a:r>
          </a:p>
        </p:txBody>
      </p:sp>
      <p:sp>
        <p:nvSpPr>
          <p:cNvPr id="12" name="TextBox 12"/>
          <p:cNvSpPr txBox="1"/>
          <p:nvPr/>
        </p:nvSpPr>
        <p:spPr>
          <a:xfrm>
            <a:off x="1028700" y="2095482"/>
            <a:ext cx="16230600" cy="7324743"/>
          </a:xfrm>
          <a:prstGeom prst="rect">
            <a:avLst/>
          </a:prstGeom>
        </p:spPr>
        <p:txBody>
          <a:bodyPr lIns="0" tIns="0" rIns="0" bIns="0" rtlCol="0" anchor="t">
            <a:spAutoFit/>
          </a:bodyPr>
          <a:lstStyle/>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Novel Objects &amp; Environments:</a:t>
            </a:r>
            <a:r>
              <a:rPr lang="en-US" sz="2999" spc="83">
                <a:solidFill>
                  <a:srgbClr val="FFFFFF"/>
                </a:solidFill>
                <a:latin typeface="Tomorrow"/>
                <a:ea typeface="Tomorrow"/>
                <a:cs typeface="Tomorrow"/>
                <a:sym typeface="Tomorrow"/>
              </a:rPr>
              <a:t> QUART exhibits impressive zero-shot generalization. The robot successfully follows instructions involving unseen objects (e.g. a new backpack or letter) and in new backgrounds.</a:t>
            </a:r>
          </a:p>
          <a:p>
            <a:pPr algn="l">
              <a:lnSpc>
                <a:spcPts val="4198"/>
              </a:lnSpc>
            </a:pPr>
            <a:endParaRPr lang="en-US" sz="2999" spc="83">
              <a:solidFill>
                <a:srgbClr val="FFFFFF"/>
              </a:solidFill>
              <a:latin typeface="Tomorrow"/>
              <a:ea typeface="Tomorrow"/>
              <a:cs typeface="Tomorrow"/>
              <a:sym typeface="Tomorrow"/>
            </a:endParaRP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Robust Visual Reasoning:</a:t>
            </a:r>
            <a:r>
              <a:rPr lang="en-US" sz="2999" spc="83">
                <a:solidFill>
                  <a:srgbClr val="FFFFFF"/>
                </a:solidFill>
                <a:latin typeface="Tomorrow"/>
                <a:ea typeface="Tomorrow"/>
                <a:cs typeface="Tomorrow"/>
                <a:sym typeface="Tomorrow"/>
              </a:rPr>
              <a:t> For example, a command to “go to the blue cube” succeeds even if the cube model or room layout was not in the training set. This indicates the model learned abstract visual concepts (color, shape) and could apply them flexibly.</a:t>
            </a:r>
          </a:p>
          <a:p>
            <a:pPr algn="l">
              <a:lnSpc>
                <a:spcPts val="4198"/>
              </a:lnSpc>
            </a:pPr>
            <a:endParaRPr lang="en-US" sz="2999" spc="83">
              <a:solidFill>
                <a:srgbClr val="FFFFFF"/>
              </a:solidFill>
              <a:latin typeface="Tomorrow"/>
              <a:ea typeface="Tomorrow"/>
              <a:cs typeface="Tomorrow"/>
              <a:sym typeface="Tomorrow"/>
            </a:endParaRPr>
          </a:p>
          <a:p>
            <a:pPr marL="647545" lvl="1" indent="-323772" algn="l">
              <a:lnSpc>
                <a:spcPts val="4198"/>
              </a:lnSpc>
              <a:buFont typeface="Arial"/>
              <a:buChar char="•"/>
            </a:pPr>
            <a:r>
              <a:rPr lang="en-US" sz="2999" b="1" spc="83">
                <a:solidFill>
                  <a:srgbClr val="FFFFFF"/>
                </a:solidFill>
                <a:latin typeface="Tomorrow Bold"/>
                <a:ea typeface="Tomorrow Bold"/>
                <a:cs typeface="Tomorrow Bold"/>
                <a:sym typeface="Tomorrow Bold"/>
              </a:rPr>
              <a:t>Implications:</a:t>
            </a:r>
            <a:r>
              <a:rPr lang="en-US" sz="2999" spc="83">
                <a:solidFill>
                  <a:srgbClr val="FFFFFF"/>
                </a:solidFill>
                <a:latin typeface="Tomorrow"/>
                <a:ea typeface="Tomorrow"/>
                <a:cs typeface="Tomorrow"/>
                <a:sym typeface="Tomorrow"/>
              </a:rPr>
              <a:t> These results demonstrate the power of the VLA approach: by learning from diverse simulated examples, the robot can handle real-world variations and new tasks without additional training.</a:t>
            </a:r>
          </a:p>
          <a:p>
            <a:pPr algn="l">
              <a:lnSpc>
                <a:spcPts val="4198"/>
              </a:lnSpc>
            </a:pPr>
            <a:endParaRPr lang="en-US" sz="2999" spc="83">
              <a:solidFill>
                <a:srgbClr val="FFFFFF"/>
              </a:solidFill>
              <a:latin typeface="Tomorrow"/>
              <a:ea typeface="Tomorrow"/>
              <a:cs typeface="Tomorrow"/>
              <a:sym typeface="Tomorrow"/>
            </a:endParaRPr>
          </a:p>
          <a:p>
            <a:pPr algn="l">
              <a:lnSpc>
                <a:spcPts val="4198"/>
              </a:lnSpc>
            </a:pPr>
            <a:endParaRPr lang="en-US" sz="2999" spc="83">
              <a:solidFill>
                <a:srgbClr val="FFFFFF"/>
              </a:solidFill>
              <a:latin typeface="Tomorrow"/>
              <a:ea typeface="Tomorrow"/>
              <a:cs typeface="Tomorrow"/>
              <a:sym typeface="Tomorro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256636" y="810714"/>
            <a:ext cx="17776756" cy="8447586"/>
            <a:chOff x="0" y="0"/>
            <a:chExt cx="30999130" cy="14730912"/>
          </a:xfrm>
        </p:grpSpPr>
        <p:sp>
          <p:nvSpPr>
            <p:cNvPr id="11" name="Freeform 11"/>
            <p:cNvSpPr/>
            <p:nvPr/>
          </p:nvSpPr>
          <p:spPr>
            <a:xfrm>
              <a:off x="0" y="0"/>
              <a:ext cx="30999131" cy="14730912"/>
            </a:xfrm>
            <a:custGeom>
              <a:avLst/>
              <a:gdLst/>
              <a:ahLst/>
              <a:cxnLst/>
              <a:rect l="l" t="t" r="r" b="b"/>
              <a:pathLst>
                <a:path w="30999131" h="14730912">
                  <a:moveTo>
                    <a:pt x="30353316" y="1473091"/>
                  </a:moveTo>
                  <a:cubicBezTo>
                    <a:pt x="30353316" y="1325782"/>
                    <a:pt x="30353316" y="1031164"/>
                    <a:pt x="30353316" y="883855"/>
                  </a:cubicBezTo>
                  <a:lnTo>
                    <a:pt x="29707501" y="883855"/>
                  </a:lnTo>
                  <a:lnTo>
                    <a:pt x="29707501" y="589236"/>
                  </a:lnTo>
                  <a:lnTo>
                    <a:pt x="29061683" y="589236"/>
                  </a:lnTo>
                  <a:lnTo>
                    <a:pt x="29061683" y="294618"/>
                  </a:lnTo>
                  <a:cubicBezTo>
                    <a:pt x="28738776" y="294618"/>
                    <a:pt x="28092961" y="294618"/>
                    <a:pt x="27770054" y="294618"/>
                  </a:cubicBezTo>
                  <a:lnTo>
                    <a:pt x="27770054" y="0"/>
                  </a:lnTo>
                  <a:cubicBezTo>
                    <a:pt x="19594033" y="0"/>
                    <a:pt x="11405097" y="0"/>
                    <a:pt x="3229076" y="0"/>
                  </a:cubicBezTo>
                  <a:lnTo>
                    <a:pt x="3229076" y="294618"/>
                  </a:lnTo>
                  <a:cubicBezTo>
                    <a:pt x="2906169" y="294618"/>
                    <a:pt x="2260353" y="294618"/>
                    <a:pt x="1937446" y="294618"/>
                  </a:cubicBezTo>
                  <a:lnTo>
                    <a:pt x="1937446" y="589236"/>
                  </a:lnTo>
                  <a:lnTo>
                    <a:pt x="1291630" y="589236"/>
                  </a:lnTo>
                  <a:lnTo>
                    <a:pt x="1291630" y="883855"/>
                  </a:lnTo>
                  <a:lnTo>
                    <a:pt x="645815" y="883855"/>
                  </a:lnTo>
                  <a:cubicBezTo>
                    <a:pt x="645815" y="1031164"/>
                    <a:pt x="645815" y="1325782"/>
                    <a:pt x="645815" y="1473091"/>
                  </a:cubicBezTo>
                  <a:lnTo>
                    <a:pt x="0" y="1473091"/>
                  </a:lnTo>
                  <a:cubicBezTo>
                    <a:pt x="0" y="5400353"/>
                    <a:pt x="0" y="9330560"/>
                    <a:pt x="0" y="13257822"/>
                  </a:cubicBezTo>
                  <a:lnTo>
                    <a:pt x="645815" y="13257822"/>
                  </a:lnTo>
                  <a:cubicBezTo>
                    <a:pt x="645815" y="13405131"/>
                    <a:pt x="645815" y="13699748"/>
                    <a:pt x="645815" y="13847057"/>
                  </a:cubicBezTo>
                  <a:lnTo>
                    <a:pt x="1291630" y="13847057"/>
                  </a:lnTo>
                  <a:lnTo>
                    <a:pt x="1291630" y="14141676"/>
                  </a:lnTo>
                  <a:lnTo>
                    <a:pt x="1937446" y="14141676"/>
                  </a:lnTo>
                  <a:lnTo>
                    <a:pt x="1937446" y="14436294"/>
                  </a:lnTo>
                  <a:cubicBezTo>
                    <a:pt x="2260353" y="14436294"/>
                    <a:pt x="2906169" y="14436294"/>
                    <a:pt x="3229076" y="14436294"/>
                  </a:cubicBezTo>
                  <a:lnTo>
                    <a:pt x="3229076" y="14730912"/>
                  </a:lnTo>
                  <a:cubicBezTo>
                    <a:pt x="11405097" y="14730912"/>
                    <a:pt x="19594033" y="14730912"/>
                    <a:pt x="27770054" y="14730912"/>
                  </a:cubicBezTo>
                  <a:lnTo>
                    <a:pt x="27770054" y="14436294"/>
                  </a:lnTo>
                  <a:cubicBezTo>
                    <a:pt x="28092961" y="14436294"/>
                    <a:pt x="28738776" y="14436294"/>
                    <a:pt x="29061683" y="14436294"/>
                  </a:cubicBezTo>
                  <a:lnTo>
                    <a:pt x="29061683" y="14141676"/>
                  </a:lnTo>
                  <a:lnTo>
                    <a:pt x="29707501" y="14141676"/>
                  </a:lnTo>
                  <a:lnTo>
                    <a:pt x="29707501" y="13847057"/>
                  </a:lnTo>
                  <a:lnTo>
                    <a:pt x="30353316" y="13847057"/>
                  </a:lnTo>
                  <a:cubicBezTo>
                    <a:pt x="30353316" y="13699748"/>
                    <a:pt x="30353316" y="13405131"/>
                    <a:pt x="30353316" y="13257822"/>
                  </a:cubicBezTo>
                  <a:lnTo>
                    <a:pt x="30999131" y="13257822"/>
                  </a:lnTo>
                  <a:cubicBezTo>
                    <a:pt x="30999131" y="9330560"/>
                    <a:pt x="30999131" y="5400352"/>
                    <a:pt x="30999131" y="1473091"/>
                  </a:cubicBezTo>
                  <a:lnTo>
                    <a:pt x="30353316" y="1473091"/>
                  </a:lnTo>
                  <a:close/>
                </a:path>
              </a:pathLst>
            </a:custGeom>
            <a:blipFill>
              <a:blip r:embed="rId5"/>
              <a:stretch>
                <a:fillRect t="-13950" b="-13950"/>
              </a:stretch>
            </a:blipFill>
            <a:ln w="19050" cap="sq">
              <a:solidFill>
                <a:srgbClr val="96C5D3"/>
              </a:solidFill>
              <a:prstDash val="solid"/>
              <a:miter/>
            </a:ln>
          </p:spPr>
        </p:sp>
      </p:grpSp>
      <p:sp>
        <p:nvSpPr>
          <p:cNvPr id="12" name="TextBox 12"/>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922535" y="5516465"/>
            <a:ext cx="6371069" cy="6371069"/>
          </a:xfrm>
          <a:custGeom>
            <a:avLst/>
            <a:gdLst/>
            <a:ahLst/>
            <a:cxnLst/>
            <a:rect l="l" t="t" r="r" b="b"/>
            <a:pathLst>
              <a:path w="6371069" h="6371069">
                <a:moveTo>
                  <a:pt x="0" y="0"/>
                </a:moveTo>
                <a:lnTo>
                  <a:pt x="6371069" y="0"/>
                </a:lnTo>
                <a:lnTo>
                  <a:pt x="6371069" y="6371069"/>
                </a:lnTo>
                <a:lnTo>
                  <a:pt x="0" y="6371069"/>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9457169"/>
            <a:ext cx="771504" cy="1659663"/>
            <a:chOff x="0" y="0"/>
            <a:chExt cx="203194" cy="437113"/>
          </a:xfrm>
        </p:grpSpPr>
        <p:sp>
          <p:nvSpPr>
            <p:cNvPr id="5" name="Freeform 5"/>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6" name="TextBox 6"/>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054007" y="628934"/>
            <a:ext cx="7374528" cy="73745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0" cap="sq">
              <a:gradFill>
                <a:gsLst>
                  <a:gs pos="0">
                    <a:srgbClr val="585858">
                      <a:alpha val="51000"/>
                    </a:srgbClr>
                  </a:gs>
                  <a:gs pos="100000">
                    <a:srgbClr val="080808">
                      <a:alpha val="0"/>
                    </a:srgbClr>
                  </a:gs>
                </a:gsLst>
                <a:lin ang="5400000"/>
              </a:gra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054007" y="1491615"/>
            <a:ext cx="7766685" cy="776668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42000"/>
              </a:blip>
              <a:stretch>
                <a:fillRect t="-26335" b="-26335"/>
              </a:stretch>
            </a:blipFill>
          </p:spPr>
        </p:sp>
      </p:grpSp>
      <p:sp>
        <p:nvSpPr>
          <p:cNvPr id="12" name="TextBox 12"/>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10</a:t>
            </a:r>
          </a:p>
        </p:txBody>
      </p:sp>
      <p:sp>
        <p:nvSpPr>
          <p:cNvPr id="13" name="TextBox 13"/>
          <p:cNvSpPr txBox="1"/>
          <p:nvPr/>
        </p:nvSpPr>
        <p:spPr>
          <a:xfrm>
            <a:off x="2049937" y="1712032"/>
            <a:ext cx="14188126" cy="2032665"/>
          </a:xfrm>
          <a:prstGeom prst="rect">
            <a:avLst/>
          </a:prstGeom>
        </p:spPr>
        <p:txBody>
          <a:bodyPr lIns="0" tIns="0" rIns="0" bIns="0" rtlCol="0" anchor="t">
            <a:spAutoFit/>
          </a:bodyPr>
          <a:lstStyle/>
          <a:p>
            <a:pPr algn="ctr">
              <a:lnSpc>
                <a:spcPts val="16588"/>
              </a:lnSpc>
              <a:spcBef>
                <a:spcPct val="0"/>
              </a:spcBef>
            </a:pPr>
            <a:r>
              <a:rPr lang="en-US" sz="11848" b="1">
                <a:solidFill>
                  <a:srgbClr val="FFFFFF"/>
                </a:solidFill>
                <a:latin typeface="Tomorrow Bold"/>
                <a:ea typeface="Tomorrow Bold"/>
                <a:cs typeface="Tomorrow Bold"/>
                <a:sym typeface="Tomorrow Bold"/>
              </a:rPr>
              <a:t>THANK YOU</a:t>
            </a:r>
          </a:p>
        </p:txBody>
      </p:sp>
      <p:sp>
        <p:nvSpPr>
          <p:cNvPr id="14" name="Freeform 14"/>
          <p:cNvSpPr/>
          <p:nvPr/>
        </p:nvSpPr>
        <p:spPr>
          <a:xfrm>
            <a:off x="13915189" y="-1876582"/>
            <a:ext cx="6371069" cy="6371069"/>
          </a:xfrm>
          <a:custGeom>
            <a:avLst/>
            <a:gdLst/>
            <a:ahLst/>
            <a:cxnLst/>
            <a:rect l="l" t="t" r="r" b="b"/>
            <a:pathLst>
              <a:path w="6371069" h="6371069">
                <a:moveTo>
                  <a:pt x="0" y="0"/>
                </a:moveTo>
                <a:lnTo>
                  <a:pt x="6371069" y="0"/>
                </a:lnTo>
                <a:lnTo>
                  <a:pt x="6371069"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843287" y="4696635"/>
            <a:ext cx="14188126" cy="1957072"/>
          </a:xfrm>
          <a:prstGeom prst="rect">
            <a:avLst/>
          </a:prstGeom>
        </p:spPr>
        <p:txBody>
          <a:bodyPr lIns="0" tIns="0" rIns="0" bIns="0" rtlCol="0" anchor="t">
            <a:spAutoFit/>
          </a:bodyPr>
          <a:lstStyle/>
          <a:p>
            <a:pPr algn="ctr" rtl="1">
              <a:lnSpc>
                <a:spcPts val="7629"/>
              </a:lnSpc>
            </a:pPr>
            <a:r>
              <a:rPr lang="ar-EG" sz="5449">
                <a:solidFill>
                  <a:srgbClr val="FFFFFF"/>
                </a:solidFill>
                <a:latin typeface="Madani Arabic"/>
                <a:ea typeface="Madani Arabic"/>
                <a:cs typeface="Madani Arabic"/>
                <a:sym typeface="Madani Arabic"/>
                <a:rtl/>
              </a:rPr>
              <a:t>تفظظلوا اسألوا ... باستثناء محمد الاطرش </a:t>
            </a:r>
          </a:p>
          <a:p>
            <a:pPr algn="ctr" rtl="1">
              <a:lnSpc>
                <a:spcPts val="7629"/>
              </a:lnSpc>
              <a:spcBef>
                <a:spcPct val="0"/>
              </a:spcBef>
            </a:pPr>
            <a:r>
              <a:rPr lang="ar-EG" sz="5449">
                <a:solidFill>
                  <a:srgbClr val="FFFFFF"/>
                </a:solidFill>
                <a:latin typeface="Madani Arabic"/>
                <a:ea typeface="Madani Arabic"/>
                <a:cs typeface="Madani Arabic"/>
                <a:sym typeface="Madani Arabic"/>
                <a:rtl/>
              </a:rPr>
              <a:t>ههههه لا بمزح بمزح 😅</a:t>
            </a:r>
          </a:p>
        </p:txBody>
      </p:sp>
      <p:sp>
        <p:nvSpPr>
          <p:cNvPr id="16" name="TextBox 16"/>
          <p:cNvSpPr txBox="1"/>
          <p:nvPr/>
        </p:nvSpPr>
        <p:spPr>
          <a:xfrm>
            <a:off x="8741271" y="7908211"/>
            <a:ext cx="14188126" cy="551180"/>
          </a:xfrm>
          <a:prstGeom prst="rect">
            <a:avLst/>
          </a:prstGeom>
        </p:spPr>
        <p:txBody>
          <a:bodyPr lIns="0" tIns="0" rIns="0" bIns="0" rtlCol="0" anchor="t">
            <a:spAutoFit/>
          </a:bodyPr>
          <a:lstStyle/>
          <a:p>
            <a:pPr algn="ctr" rtl="1">
              <a:lnSpc>
                <a:spcPts val="4269"/>
              </a:lnSpc>
              <a:spcBef>
                <a:spcPct val="0"/>
              </a:spcBef>
            </a:pPr>
            <a:r>
              <a:rPr lang="ar-EG" sz="3049">
                <a:solidFill>
                  <a:srgbClr val="FFFFFF"/>
                </a:solidFill>
                <a:latin typeface="Madani Arabic"/>
                <a:ea typeface="Madani Arabic"/>
                <a:cs typeface="Madani Arabic"/>
                <a:sym typeface="Madani Arabic"/>
                <a:rtl/>
              </a:rPr>
              <a:t>لا بمزحش 🙃 ...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850444" y="1613275"/>
            <a:ext cx="16587112" cy="4340711"/>
          </a:xfrm>
          <a:prstGeom prst="rect">
            <a:avLst/>
          </a:prstGeom>
        </p:spPr>
        <p:txBody>
          <a:bodyPr lIns="0" tIns="0" rIns="0" bIns="0" rtlCol="0" anchor="t">
            <a:spAutoFit/>
          </a:bodyPr>
          <a:lstStyle/>
          <a:p>
            <a:pPr algn="ctr">
              <a:lnSpc>
                <a:spcPts val="3451"/>
              </a:lnSpc>
            </a:pPr>
            <a:r>
              <a:rPr lang="en-US" sz="2465" spc="69">
                <a:solidFill>
                  <a:srgbClr val="FFFFFF"/>
                </a:solidFill>
                <a:latin typeface="Tomorrow"/>
                <a:ea typeface="Tomorrow"/>
                <a:cs typeface="Tomorrow"/>
                <a:sym typeface="Tomorrow"/>
              </a:rPr>
              <a:t>Quadruped robots are very good at moving through rough and complex terrain. This makes them great for tasks like autonomous navigation and object handling. They are now being used more often in difficult missions, such as search-and-rescue or delivery.</a:t>
            </a:r>
          </a:p>
          <a:p>
            <a:pPr algn="ctr">
              <a:lnSpc>
                <a:spcPts val="3451"/>
              </a:lnSpc>
            </a:pPr>
            <a:r>
              <a:rPr lang="en-US" sz="2465" spc="69">
                <a:solidFill>
                  <a:srgbClr val="FFFFFF"/>
                </a:solidFill>
                <a:latin typeface="Tomorrow"/>
                <a:ea typeface="Tomorrow"/>
                <a:cs typeface="Tomorrow"/>
                <a:sym typeface="Tomorrow"/>
              </a:rPr>
              <a:t>Traditional control methods treat perception, planning, and decision-making as separate steps. While this makes the system easier to design, it limits how well the robot can combine information from different sources. As a result, the robot may struggle to perform smooth, coordinated actions.</a:t>
            </a:r>
          </a:p>
          <a:p>
            <a:pPr algn="ctr">
              <a:lnSpc>
                <a:spcPts val="3451"/>
              </a:lnSpc>
              <a:spcBef>
                <a:spcPct val="0"/>
              </a:spcBef>
            </a:pPr>
            <a:r>
              <a:rPr lang="en-US" sz="2465" spc="69">
                <a:solidFill>
                  <a:srgbClr val="FFFFFF"/>
                </a:solidFill>
                <a:latin typeface="Tomorrow"/>
                <a:ea typeface="Tomorrow"/>
                <a:cs typeface="Tomorrow"/>
                <a:sym typeface="Tomorrow"/>
              </a:rPr>
              <a:t>To solve this, we introduce the QUAR-VLA approach. It combines visual input and natural language instructions to create actions the robot can carry out. This integrated Vision-Language-Action (VLA) system helps improve the robot’s intelligence by allowing end-to-end understanding and control.</a:t>
            </a:r>
          </a:p>
          <a:p>
            <a:pPr algn="ctr">
              <a:lnSpc>
                <a:spcPts val="3451"/>
              </a:lnSpc>
              <a:spcBef>
                <a:spcPct val="0"/>
              </a:spcBef>
            </a:pPr>
            <a:endParaRPr lang="en-US" sz="2465" spc="69">
              <a:solidFill>
                <a:srgbClr val="FFFFFF"/>
              </a:solidFill>
              <a:latin typeface="Tomorrow"/>
              <a:ea typeface="Tomorrow"/>
              <a:cs typeface="Tomorrow"/>
              <a:sym typeface="Tomorrow"/>
            </a:endParaRPr>
          </a:p>
        </p:txBody>
      </p:sp>
      <p:grpSp>
        <p:nvGrpSpPr>
          <p:cNvPr id="11" name="Group 11"/>
          <p:cNvGrpSpPr/>
          <p:nvPr/>
        </p:nvGrpSpPr>
        <p:grpSpPr>
          <a:xfrm>
            <a:off x="1563672" y="5628643"/>
            <a:ext cx="6721388" cy="4496593"/>
            <a:chOff x="0" y="0"/>
            <a:chExt cx="13310318" cy="8904572"/>
          </a:xfrm>
        </p:grpSpPr>
        <p:sp>
          <p:nvSpPr>
            <p:cNvPr id="12" name="Freeform 12"/>
            <p:cNvSpPr/>
            <p:nvPr/>
          </p:nvSpPr>
          <p:spPr>
            <a:xfrm>
              <a:off x="0" y="0"/>
              <a:ext cx="13310318" cy="8904572"/>
            </a:xfrm>
            <a:custGeom>
              <a:avLst/>
              <a:gdLst/>
              <a:ahLst/>
              <a:cxnLst/>
              <a:rect l="l" t="t" r="r" b="b"/>
              <a:pathLst>
                <a:path w="13310318" h="8904572">
                  <a:moveTo>
                    <a:pt x="13033020" y="890457"/>
                  </a:moveTo>
                  <a:cubicBezTo>
                    <a:pt x="13033020" y="801411"/>
                    <a:pt x="13033020" y="623320"/>
                    <a:pt x="13033020" y="534274"/>
                  </a:cubicBezTo>
                  <a:lnTo>
                    <a:pt x="12755721" y="534274"/>
                  </a:lnTo>
                  <a:lnTo>
                    <a:pt x="12755721" y="356183"/>
                  </a:lnTo>
                  <a:lnTo>
                    <a:pt x="12478424" y="356183"/>
                  </a:lnTo>
                  <a:lnTo>
                    <a:pt x="12478424" y="178091"/>
                  </a:lnTo>
                  <a:cubicBezTo>
                    <a:pt x="12339774" y="178091"/>
                    <a:pt x="12062476" y="178091"/>
                    <a:pt x="11923826" y="178091"/>
                  </a:cubicBezTo>
                  <a:lnTo>
                    <a:pt x="11923826" y="0"/>
                  </a:lnTo>
                  <a:cubicBezTo>
                    <a:pt x="8413230" y="0"/>
                    <a:pt x="4897088" y="0"/>
                    <a:pt x="1386492" y="0"/>
                  </a:cubicBezTo>
                  <a:lnTo>
                    <a:pt x="1386492" y="178091"/>
                  </a:lnTo>
                  <a:cubicBezTo>
                    <a:pt x="1247842" y="178091"/>
                    <a:pt x="970544" y="178091"/>
                    <a:pt x="831895" y="178091"/>
                  </a:cubicBezTo>
                  <a:lnTo>
                    <a:pt x="831895" y="356183"/>
                  </a:lnTo>
                  <a:lnTo>
                    <a:pt x="554597" y="356183"/>
                  </a:lnTo>
                  <a:lnTo>
                    <a:pt x="554597" y="534274"/>
                  </a:lnTo>
                  <a:lnTo>
                    <a:pt x="277298" y="534274"/>
                  </a:lnTo>
                  <a:cubicBezTo>
                    <a:pt x="277298" y="623320"/>
                    <a:pt x="277298" y="801411"/>
                    <a:pt x="277298" y="890457"/>
                  </a:cubicBezTo>
                  <a:lnTo>
                    <a:pt x="0" y="890457"/>
                  </a:lnTo>
                  <a:cubicBezTo>
                    <a:pt x="0" y="3264416"/>
                    <a:pt x="0" y="5640156"/>
                    <a:pt x="0" y="8014115"/>
                  </a:cubicBezTo>
                  <a:lnTo>
                    <a:pt x="277298" y="8014115"/>
                  </a:lnTo>
                  <a:cubicBezTo>
                    <a:pt x="277298" y="8103160"/>
                    <a:pt x="277298" y="8281252"/>
                    <a:pt x="277298" y="8370298"/>
                  </a:cubicBezTo>
                  <a:lnTo>
                    <a:pt x="554597" y="8370298"/>
                  </a:lnTo>
                  <a:lnTo>
                    <a:pt x="554597" y="8548389"/>
                  </a:lnTo>
                  <a:lnTo>
                    <a:pt x="831895" y="8548389"/>
                  </a:lnTo>
                  <a:lnTo>
                    <a:pt x="831895" y="8726481"/>
                  </a:lnTo>
                  <a:cubicBezTo>
                    <a:pt x="970544" y="8726481"/>
                    <a:pt x="1247842" y="8726481"/>
                    <a:pt x="1386492" y="8726481"/>
                  </a:cubicBezTo>
                  <a:lnTo>
                    <a:pt x="1386492" y="8904572"/>
                  </a:lnTo>
                  <a:cubicBezTo>
                    <a:pt x="4897088" y="8904572"/>
                    <a:pt x="8413230" y="8904572"/>
                    <a:pt x="11923826" y="8904572"/>
                  </a:cubicBezTo>
                  <a:lnTo>
                    <a:pt x="11923826" y="8726481"/>
                  </a:lnTo>
                  <a:cubicBezTo>
                    <a:pt x="12062476" y="8726481"/>
                    <a:pt x="12339774" y="8726481"/>
                    <a:pt x="12478424" y="8726481"/>
                  </a:cubicBezTo>
                  <a:lnTo>
                    <a:pt x="12478424" y="8548389"/>
                  </a:lnTo>
                  <a:lnTo>
                    <a:pt x="12755721" y="8548389"/>
                  </a:lnTo>
                  <a:lnTo>
                    <a:pt x="12755721" y="8370298"/>
                  </a:lnTo>
                  <a:lnTo>
                    <a:pt x="13033020" y="8370298"/>
                  </a:lnTo>
                  <a:cubicBezTo>
                    <a:pt x="13033020" y="8281252"/>
                    <a:pt x="13033020" y="8103160"/>
                    <a:pt x="13033020" y="8014115"/>
                  </a:cubicBezTo>
                  <a:lnTo>
                    <a:pt x="13310318" y="8014115"/>
                  </a:lnTo>
                  <a:cubicBezTo>
                    <a:pt x="13310318" y="5640156"/>
                    <a:pt x="13310318" y="3264416"/>
                    <a:pt x="13310318" y="890457"/>
                  </a:cubicBezTo>
                  <a:lnTo>
                    <a:pt x="13033020" y="890457"/>
                  </a:lnTo>
                  <a:close/>
                </a:path>
              </a:pathLst>
            </a:custGeom>
            <a:blipFill>
              <a:blip r:embed="rId5"/>
              <a:stretch>
                <a:fillRect l="-112" r="-112"/>
              </a:stretch>
            </a:blipFill>
            <a:ln w="19050" cap="sq">
              <a:solidFill>
                <a:srgbClr val="96C5D3"/>
              </a:solidFill>
              <a:prstDash val="solid"/>
              <a:miter/>
            </a:ln>
          </p:spPr>
        </p:sp>
      </p:grpSp>
      <p:grpSp>
        <p:nvGrpSpPr>
          <p:cNvPr id="13" name="Group 13"/>
          <p:cNvGrpSpPr/>
          <p:nvPr/>
        </p:nvGrpSpPr>
        <p:grpSpPr>
          <a:xfrm>
            <a:off x="10261497" y="5628643"/>
            <a:ext cx="6721388" cy="4496593"/>
            <a:chOff x="0" y="0"/>
            <a:chExt cx="13310318" cy="8904572"/>
          </a:xfrm>
        </p:grpSpPr>
        <p:sp>
          <p:nvSpPr>
            <p:cNvPr id="14" name="Freeform 14"/>
            <p:cNvSpPr/>
            <p:nvPr/>
          </p:nvSpPr>
          <p:spPr>
            <a:xfrm>
              <a:off x="0" y="0"/>
              <a:ext cx="13310318" cy="8904572"/>
            </a:xfrm>
            <a:custGeom>
              <a:avLst/>
              <a:gdLst/>
              <a:ahLst/>
              <a:cxnLst/>
              <a:rect l="l" t="t" r="r" b="b"/>
              <a:pathLst>
                <a:path w="13310318" h="8904572">
                  <a:moveTo>
                    <a:pt x="13033020" y="890457"/>
                  </a:moveTo>
                  <a:cubicBezTo>
                    <a:pt x="13033020" y="801411"/>
                    <a:pt x="13033020" y="623320"/>
                    <a:pt x="13033020" y="534274"/>
                  </a:cubicBezTo>
                  <a:lnTo>
                    <a:pt x="12755721" y="534274"/>
                  </a:lnTo>
                  <a:lnTo>
                    <a:pt x="12755721" y="356183"/>
                  </a:lnTo>
                  <a:lnTo>
                    <a:pt x="12478424" y="356183"/>
                  </a:lnTo>
                  <a:lnTo>
                    <a:pt x="12478424" y="178091"/>
                  </a:lnTo>
                  <a:cubicBezTo>
                    <a:pt x="12339774" y="178091"/>
                    <a:pt x="12062476" y="178091"/>
                    <a:pt x="11923826" y="178091"/>
                  </a:cubicBezTo>
                  <a:lnTo>
                    <a:pt x="11923826" y="0"/>
                  </a:lnTo>
                  <a:cubicBezTo>
                    <a:pt x="8413230" y="0"/>
                    <a:pt x="4897088" y="0"/>
                    <a:pt x="1386492" y="0"/>
                  </a:cubicBezTo>
                  <a:lnTo>
                    <a:pt x="1386492" y="178091"/>
                  </a:lnTo>
                  <a:cubicBezTo>
                    <a:pt x="1247842" y="178091"/>
                    <a:pt x="970544" y="178091"/>
                    <a:pt x="831895" y="178091"/>
                  </a:cubicBezTo>
                  <a:lnTo>
                    <a:pt x="831895" y="356183"/>
                  </a:lnTo>
                  <a:lnTo>
                    <a:pt x="554597" y="356183"/>
                  </a:lnTo>
                  <a:lnTo>
                    <a:pt x="554597" y="534274"/>
                  </a:lnTo>
                  <a:lnTo>
                    <a:pt x="277298" y="534274"/>
                  </a:lnTo>
                  <a:cubicBezTo>
                    <a:pt x="277298" y="623320"/>
                    <a:pt x="277298" y="801411"/>
                    <a:pt x="277298" y="890457"/>
                  </a:cubicBezTo>
                  <a:lnTo>
                    <a:pt x="0" y="890457"/>
                  </a:lnTo>
                  <a:cubicBezTo>
                    <a:pt x="0" y="3264416"/>
                    <a:pt x="0" y="5640156"/>
                    <a:pt x="0" y="8014115"/>
                  </a:cubicBezTo>
                  <a:lnTo>
                    <a:pt x="277298" y="8014115"/>
                  </a:lnTo>
                  <a:cubicBezTo>
                    <a:pt x="277298" y="8103160"/>
                    <a:pt x="277298" y="8281252"/>
                    <a:pt x="277298" y="8370298"/>
                  </a:cubicBezTo>
                  <a:lnTo>
                    <a:pt x="554597" y="8370298"/>
                  </a:lnTo>
                  <a:lnTo>
                    <a:pt x="554597" y="8548389"/>
                  </a:lnTo>
                  <a:lnTo>
                    <a:pt x="831895" y="8548389"/>
                  </a:lnTo>
                  <a:lnTo>
                    <a:pt x="831895" y="8726481"/>
                  </a:lnTo>
                  <a:cubicBezTo>
                    <a:pt x="970544" y="8726481"/>
                    <a:pt x="1247842" y="8726481"/>
                    <a:pt x="1386492" y="8726481"/>
                  </a:cubicBezTo>
                  <a:lnTo>
                    <a:pt x="1386492" y="8904572"/>
                  </a:lnTo>
                  <a:cubicBezTo>
                    <a:pt x="4897088" y="8904572"/>
                    <a:pt x="8413230" y="8904572"/>
                    <a:pt x="11923826" y="8904572"/>
                  </a:cubicBezTo>
                  <a:lnTo>
                    <a:pt x="11923826" y="8726481"/>
                  </a:lnTo>
                  <a:cubicBezTo>
                    <a:pt x="12062476" y="8726481"/>
                    <a:pt x="12339774" y="8726481"/>
                    <a:pt x="12478424" y="8726481"/>
                  </a:cubicBezTo>
                  <a:lnTo>
                    <a:pt x="12478424" y="8548389"/>
                  </a:lnTo>
                  <a:lnTo>
                    <a:pt x="12755721" y="8548389"/>
                  </a:lnTo>
                  <a:lnTo>
                    <a:pt x="12755721" y="8370298"/>
                  </a:lnTo>
                  <a:lnTo>
                    <a:pt x="13033020" y="8370298"/>
                  </a:lnTo>
                  <a:cubicBezTo>
                    <a:pt x="13033020" y="8281252"/>
                    <a:pt x="13033020" y="8103160"/>
                    <a:pt x="13033020" y="8014115"/>
                  </a:cubicBezTo>
                  <a:lnTo>
                    <a:pt x="13310318" y="8014115"/>
                  </a:lnTo>
                  <a:cubicBezTo>
                    <a:pt x="13310318" y="5640156"/>
                    <a:pt x="13310318" y="3264416"/>
                    <a:pt x="13310318" y="890457"/>
                  </a:cubicBezTo>
                  <a:lnTo>
                    <a:pt x="13033020" y="890457"/>
                  </a:lnTo>
                  <a:close/>
                </a:path>
              </a:pathLst>
            </a:custGeom>
            <a:blipFill>
              <a:blip r:embed="rId6"/>
              <a:stretch>
                <a:fillRect l="-16899" r="-16899"/>
              </a:stretch>
            </a:blipFill>
            <a:ln w="19050" cap="sq">
              <a:solidFill>
                <a:srgbClr val="96C5D3"/>
              </a:solidFill>
              <a:prstDash val="solid"/>
              <a:miter/>
            </a:ln>
          </p:spPr>
        </p:sp>
      </p:grpSp>
      <p:sp>
        <p:nvSpPr>
          <p:cNvPr id="15" name="TextBox 15"/>
          <p:cNvSpPr txBox="1"/>
          <p:nvPr/>
        </p:nvSpPr>
        <p:spPr>
          <a:xfrm>
            <a:off x="4558685" y="363893"/>
            <a:ext cx="9170631" cy="958138"/>
          </a:xfrm>
          <a:prstGeom prst="rect">
            <a:avLst/>
          </a:prstGeom>
        </p:spPr>
        <p:txBody>
          <a:bodyPr lIns="0" tIns="0" rIns="0" bIns="0" rtlCol="0" anchor="t">
            <a:spAutoFit/>
          </a:bodyPr>
          <a:lstStyle/>
          <a:p>
            <a:pPr algn="ctr">
              <a:lnSpc>
                <a:spcPts val="7045"/>
              </a:lnSpc>
            </a:pPr>
            <a:r>
              <a:rPr lang="en-US" sz="7658" b="1">
                <a:solidFill>
                  <a:srgbClr val="FFFFFF"/>
                </a:solidFill>
                <a:latin typeface="Tomorrow Bold"/>
                <a:ea typeface="Tomorrow Bold"/>
                <a:cs typeface="Tomorrow Bold"/>
                <a:sym typeface="Tomorrow Bold"/>
              </a:rPr>
              <a:t>INTRODUCTION </a:t>
            </a:r>
          </a:p>
        </p:txBody>
      </p:sp>
      <p:sp>
        <p:nvSpPr>
          <p:cNvPr id="16" name="TextBox 16"/>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758060" y="9362399"/>
            <a:ext cx="685327" cy="409950"/>
          </a:xfrm>
          <a:custGeom>
            <a:avLst/>
            <a:gdLst/>
            <a:ahLst/>
            <a:cxnLst/>
            <a:rect l="l" t="t" r="r" b="b"/>
            <a:pathLst>
              <a:path w="685327" h="409950">
                <a:moveTo>
                  <a:pt x="0" y="0"/>
                </a:moveTo>
                <a:lnTo>
                  <a:pt x="685327" y="0"/>
                </a:lnTo>
                <a:lnTo>
                  <a:pt x="685327" y="409950"/>
                </a:lnTo>
                <a:lnTo>
                  <a:pt x="0" y="409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5">
              <a:alphaModFix amt="36000"/>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299390" y="1105108"/>
            <a:ext cx="13258469" cy="958138"/>
          </a:xfrm>
          <a:prstGeom prst="rect">
            <a:avLst/>
          </a:prstGeom>
        </p:spPr>
        <p:txBody>
          <a:bodyPr lIns="0" tIns="0" rIns="0" bIns="0" rtlCol="0" anchor="t">
            <a:spAutoFit/>
          </a:bodyPr>
          <a:lstStyle/>
          <a:p>
            <a:pPr algn="l">
              <a:lnSpc>
                <a:spcPts val="7045"/>
              </a:lnSpc>
            </a:pPr>
            <a:r>
              <a:rPr lang="en-US" sz="7658" b="1">
                <a:solidFill>
                  <a:srgbClr val="FFFFFF"/>
                </a:solidFill>
                <a:latin typeface="Tomorrow Bold"/>
                <a:ea typeface="Tomorrow Bold"/>
                <a:cs typeface="Tomorrow Bold"/>
                <a:sym typeface="Tomorrow Bold"/>
              </a:rPr>
              <a:t>PARADIGMS COMPARED</a:t>
            </a:r>
          </a:p>
        </p:txBody>
      </p:sp>
      <p:sp>
        <p:nvSpPr>
          <p:cNvPr id="12" name="TextBox 12"/>
          <p:cNvSpPr txBox="1"/>
          <p:nvPr/>
        </p:nvSpPr>
        <p:spPr>
          <a:xfrm>
            <a:off x="7315577" y="9419069"/>
            <a:ext cx="3656847" cy="258512"/>
          </a:xfrm>
          <a:prstGeom prst="rect">
            <a:avLst/>
          </a:prstGeom>
        </p:spPr>
        <p:txBody>
          <a:bodyPr lIns="0" tIns="0" rIns="0" bIns="0" rtlCol="0" anchor="t">
            <a:spAutoFit/>
          </a:bodyPr>
          <a:lstStyle/>
          <a:p>
            <a:pPr algn="ctr">
              <a:lnSpc>
                <a:spcPts val="2072"/>
              </a:lnSpc>
              <a:spcBef>
                <a:spcPct val="0"/>
              </a:spcBef>
            </a:pPr>
            <a:r>
              <a:rPr lang="en-US" sz="1480" spc="68">
                <a:solidFill>
                  <a:srgbClr val="FFFFFF"/>
                </a:solidFill>
                <a:latin typeface="Tomorrow"/>
                <a:ea typeface="Tomorrow"/>
                <a:cs typeface="Tomorrow"/>
                <a:sym typeface="Tomorrow"/>
              </a:rPr>
              <a:t>WWW.REALLYGREATSITE.COM</a:t>
            </a:r>
          </a:p>
        </p:txBody>
      </p:sp>
      <p:sp>
        <p:nvSpPr>
          <p:cNvPr id="13" name="TextBox 13"/>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03</a:t>
            </a:r>
          </a:p>
        </p:txBody>
      </p:sp>
      <p:sp>
        <p:nvSpPr>
          <p:cNvPr id="14" name="TextBox 14"/>
          <p:cNvSpPr txBox="1"/>
          <p:nvPr/>
        </p:nvSpPr>
        <p:spPr>
          <a:xfrm>
            <a:off x="180975" y="2708669"/>
            <a:ext cx="17479942" cy="5107786"/>
          </a:xfrm>
          <a:prstGeom prst="rect">
            <a:avLst/>
          </a:prstGeom>
        </p:spPr>
        <p:txBody>
          <a:bodyPr lIns="0" tIns="0" rIns="0" bIns="0" rtlCol="0" anchor="t">
            <a:spAutoFit/>
          </a:bodyPr>
          <a:lstStyle/>
          <a:p>
            <a:pPr marL="697389" lvl="1" indent="-348695" algn="l">
              <a:lnSpc>
                <a:spcPts val="4522"/>
              </a:lnSpc>
              <a:buFont typeface="Arial"/>
              <a:buChar char="•"/>
            </a:pPr>
            <a:r>
              <a:rPr lang="en-US" sz="3230" b="1" spc="90">
                <a:solidFill>
                  <a:srgbClr val="FFFFFF"/>
                </a:solidFill>
                <a:latin typeface="Tomorrow Bold"/>
                <a:ea typeface="Tomorrow Bold"/>
                <a:cs typeface="Tomorrow Bold"/>
                <a:sym typeface="Tomorrow Bold"/>
              </a:rPr>
              <a:t>Vision-Action (QUAR-VA)</a:t>
            </a:r>
            <a:r>
              <a:rPr lang="en-US" sz="3230" spc="90">
                <a:solidFill>
                  <a:srgbClr val="FFFFFF"/>
                </a:solidFill>
                <a:latin typeface="Tomorrow"/>
                <a:ea typeface="Tomorrow"/>
                <a:cs typeface="Tomorrow"/>
                <a:sym typeface="Tomorrow"/>
              </a:rPr>
              <a:t>: Uses an observation image and a goal image to generate actions (highlevel planning) .</a:t>
            </a:r>
          </a:p>
          <a:p>
            <a:pPr algn="l">
              <a:lnSpc>
                <a:spcPts val="4522"/>
              </a:lnSpc>
            </a:pPr>
            <a:r>
              <a:rPr lang="en-US" sz="3230" b="1" spc="90">
                <a:solidFill>
                  <a:srgbClr val="FFFFFF"/>
                </a:solidFill>
                <a:latin typeface="Tomorrow Bold"/>
                <a:ea typeface="Tomorrow Bold"/>
                <a:cs typeface="Tomorrow Bold"/>
                <a:sym typeface="Tomorrow Bold"/>
              </a:rPr>
              <a:t>            Lacks</a:t>
            </a:r>
            <a:r>
              <a:rPr lang="en-US" sz="3230" spc="90">
                <a:solidFill>
                  <a:srgbClr val="FFFFFF"/>
                </a:solidFill>
                <a:latin typeface="Tomorrow"/>
                <a:ea typeface="Tomorrow"/>
                <a:cs typeface="Tomorrow"/>
                <a:sym typeface="Tomorrow"/>
              </a:rPr>
              <a:t> explicit language instructions, relying only on visual goals.</a:t>
            </a:r>
          </a:p>
          <a:p>
            <a:pPr marL="697389" lvl="1" indent="-348695" algn="l">
              <a:lnSpc>
                <a:spcPts val="4522"/>
              </a:lnSpc>
              <a:buFont typeface="Arial"/>
              <a:buChar char="•"/>
            </a:pPr>
            <a:r>
              <a:rPr lang="en-US" sz="3230" b="1" spc="90">
                <a:solidFill>
                  <a:srgbClr val="FFFFFF"/>
                </a:solidFill>
                <a:latin typeface="Tomorrow Bold"/>
                <a:ea typeface="Tomorrow Bold"/>
                <a:cs typeface="Tomorrow Bold"/>
                <a:sym typeface="Tomorrow Bold"/>
              </a:rPr>
              <a:t>Language-Action (QUAR-LA)</a:t>
            </a:r>
            <a:r>
              <a:rPr lang="en-US" sz="3230" spc="90">
                <a:solidFill>
                  <a:srgbClr val="FFFFFF"/>
                </a:solidFill>
                <a:latin typeface="Tomorrow"/>
                <a:ea typeface="Tomorrow"/>
                <a:cs typeface="Tomorrow"/>
                <a:sym typeface="Tomorrow"/>
              </a:rPr>
              <a:t>: Uses a language instruction (e.g. “trot twice as fast as others”) without visual input . </a:t>
            </a:r>
          </a:p>
          <a:p>
            <a:pPr algn="l">
              <a:lnSpc>
                <a:spcPts val="4522"/>
              </a:lnSpc>
            </a:pPr>
            <a:r>
              <a:rPr lang="en-US" sz="3230" b="1" spc="90">
                <a:solidFill>
                  <a:srgbClr val="FFFFFF"/>
                </a:solidFill>
                <a:latin typeface="Tomorrow Bold"/>
                <a:ea typeface="Tomorrow Bold"/>
                <a:cs typeface="Tomorrow Bold"/>
                <a:sym typeface="Tomorrow Bold"/>
              </a:rPr>
              <a:t>            Lacks </a:t>
            </a:r>
            <a:r>
              <a:rPr lang="en-US" sz="3230" spc="90">
                <a:solidFill>
                  <a:srgbClr val="FFFFFF"/>
                </a:solidFill>
                <a:latin typeface="Tomorrow"/>
                <a:ea typeface="Tomorrow"/>
                <a:cs typeface="Tomorrow"/>
                <a:sym typeface="Tomorrow"/>
              </a:rPr>
              <a:t>environment perception, so autonomy is limited.</a:t>
            </a:r>
          </a:p>
          <a:p>
            <a:pPr marL="697389" lvl="1" indent="-348695" algn="l">
              <a:lnSpc>
                <a:spcPts val="4522"/>
              </a:lnSpc>
              <a:spcBef>
                <a:spcPct val="0"/>
              </a:spcBef>
              <a:buFont typeface="Arial"/>
              <a:buChar char="•"/>
            </a:pPr>
            <a:r>
              <a:rPr lang="en-US" sz="3230" b="1" spc="90">
                <a:solidFill>
                  <a:srgbClr val="FFFFFF"/>
                </a:solidFill>
                <a:latin typeface="Tomorrow Bold"/>
                <a:ea typeface="Tomorrow Bold"/>
                <a:cs typeface="Tomorrow Bold"/>
                <a:sym typeface="Tomorrow Bold"/>
              </a:rPr>
              <a:t>Vision-Language-Action (QUART-VLA):</a:t>
            </a:r>
            <a:r>
              <a:rPr lang="en-US" sz="3230" spc="90">
                <a:solidFill>
                  <a:srgbClr val="FFFFFF"/>
                </a:solidFill>
                <a:latin typeface="Tomorrow"/>
                <a:ea typeface="Tomorrow"/>
                <a:cs typeface="Tomorrow"/>
                <a:sym typeface="Tomorrow"/>
              </a:rPr>
              <a:t> Combines both modalities: takes first-person camera images and natural language instructions as inputs . This enables solving diverse tasks autonomously by grounding language in vision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2" name="Freeform 2"/>
          <p:cNvSpPr/>
          <p:nvPr/>
        </p:nvSpPr>
        <p:spPr>
          <a:xfrm>
            <a:off x="3341299" y="807848"/>
            <a:ext cx="11605401" cy="8671304"/>
          </a:xfrm>
          <a:custGeom>
            <a:avLst/>
            <a:gdLst/>
            <a:ahLst/>
            <a:cxnLst/>
            <a:rect l="l" t="t" r="r" b="b"/>
            <a:pathLst>
              <a:path w="11605401" h="8671304">
                <a:moveTo>
                  <a:pt x="0" y="0"/>
                </a:moveTo>
                <a:lnTo>
                  <a:pt x="11605402" y="0"/>
                </a:lnTo>
                <a:lnTo>
                  <a:pt x="11605402" y="8671304"/>
                </a:lnTo>
                <a:lnTo>
                  <a:pt x="0" y="8671304"/>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57177" y="430568"/>
            <a:ext cx="15986556" cy="958138"/>
          </a:xfrm>
          <a:prstGeom prst="rect">
            <a:avLst/>
          </a:prstGeom>
        </p:spPr>
        <p:txBody>
          <a:bodyPr lIns="0" tIns="0" rIns="0" bIns="0" rtlCol="0" anchor="t">
            <a:spAutoFit/>
          </a:bodyPr>
          <a:lstStyle/>
          <a:p>
            <a:pPr algn="l">
              <a:lnSpc>
                <a:spcPts val="7045"/>
              </a:lnSpc>
            </a:pPr>
            <a:r>
              <a:rPr lang="en-US" sz="7658" b="1">
                <a:solidFill>
                  <a:srgbClr val="FFFFFF"/>
                </a:solidFill>
                <a:latin typeface="Tomorrow Bold"/>
                <a:ea typeface="Tomorrow Bold"/>
                <a:cs typeface="Tomorrow Bold"/>
                <a:sym typeface="Tomorrow Bold"/>
              </a:rPr>
              <a:t>ROBOT PLATFORM</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04</a:t>
            </a:r>
          </a:p>
        </p:txBody>
      </p:sp>
      <p:sp>
        <p:nvSpPr>
          <p:cNvPr id="12" name="TextBox 12"/>
          <p:cNvSpPr txBox="1"/>
          <p:nvPr/>
        </p:nvSpPr>
        <p:spPr>
          <a:xfrm>
            <a:off x="562493" y="1360707"/>
            <a:ext cx="17357642" cy="9279874"/>
          </a:xfrm>
          <a:prstGeom prst="rect">
            <a:avLst/>
          </a:prstGeom>
        </p:spPr>
        <p:txBody>
          <a:bodyPr lIns="0" tIns="0" rIns="0" bIns="0" rtlCol="0" anchor="t">
            <a:spAutoFit/>
          </a:bodyPr>
          <a:lstStyle/>
          <a:p>
            <a:pPr marL="707207" lvl="1" indent="-353604" algn="l">
              <a:lnSpc>
                <a:spcPts val="4585"/>
              </a:lnSpc>
              <a:buFont typeface="Arial"/>
              <a:buChar char="•"/>
            </a:pPr>
            <a:r>
              <a:rPr lang="en-US" sz="3275" b="1" spc="91">
                <a:solidFill>
                  <a:srgbClr val="FFFFFF"/>
                </a:solidFill>
                <a:latin typeface="Tomorrow Bold"/>
                <a:ea typeface="Tomorrow Bold"/>
                <a:cs typeface="Tomorrow Bold"/>
                <a:sym typeface="Tomorrow Bold"/>
              </a:rPr>
              <a:t>WR-2 Quadruped:</a:t>
            </a:r>
            <a:r>
              <a:rPr lang="en-US" sz="3275" spc="91">
                <a:solidFill>
                  <a:srgbClr val="FFFFFF"/>
                </a:solidFill>
                <a:latin typeface="Tomorrow"/>
                <a:ea typeface="Tomorrow"/>
                <a:cs typeface="Tomorrow"/>
                <a:sym typeface="Tomorrow"/>
              </a:rPr>
              <a:t> The experimental platform is a small quadruped robot with 12 actuated joints (3 per leg). It stands ~25 cm tall with a 40 cm body length, making it compact for lab use.</a:t>
            </a:r>
          </a:p>
          <a:p>
            <a:pPr marL="707207" lvl="1" indent="-353604" algn="l">
              <a:lnSpc>
                <a:spcPts val="4585"/>
              </a:lnSpc>
              <a:buFont typeface="Arial"/>
              <a:buChar char="•"/>
            </a:pPr>
            <a:r>
              <a:rPr lang="en-US" sz="3275" b="1" spc="91">
                <a:solidFill>
                  <a:srgbClr val="FFFFFF"/>
                </a:solidFill>
                <a:latin typeface="Tomorrow Bold"/>
                <a:ea typeface="Tomorrow Bold"/>
                <a:cs typeface="Tomorrow Bold"/>
                <a:sym typeface="Tomorrow Bold"/>
              </a:rPr>
              <a:t>Actuators &amp; Gaits:</a:t>
            </a:r>
            <a:r>
              <a:rPr lang="en-US" sz="3275" spc="91">
                <a:solidFill>
                  <a:srgbClr val="FFFFFF"/>
                </a:solidFill>
                <a:latin typeface="Tomorrow"/>
                <a:ea typeface="Tomorrow"/>
                <a:cs typeface="Tomorrow"/>
                <a:sym typeface="Tomorrow"/>
              </a:rPr>
              <a:t> Leg joints are driven by electric motors (via a low-level MPC or learned policy) to realize various gaits (trotting, bounding, crawling, etc.). The high-level commands include selecting gait patterns and speeds.</a:t>
            </a:r>
          </a:p>
          <a:p>
            <a:pPr marL="707207" lvl="1" indent="-353604" algn="l">
              <a:lnSpc>
                <a:spcPts val="4585"/>
              </a:lnSpc>
              <a:buFont typeface="Arial"/>
              <a:buChar char="•"/>
            </a:pPr>
            <a:r>
              <a:rPr lang="en-US" sz="3275" b="1" spc="91">
                <a:solidFill>
                  <a:srgbClr val="FFFFFF"/>
                </a:solidFill>
                <a:latin typeface="Tomorrow Bold"/>
                <a:ea typeface="Tomorrow Bold"/>
                <a:cs typeface="Tomorrow Bold"/>
                <a:sym typeface="Tomorrow Bold"/>
              </a:rPr>
              <a:t>Sensors:</a:t>
            </a:r>
            <a:r>
              <a:rPr lang="en-US" sz="3275" spc="91">
                <a:solidFill>
                  <a:srgbClr val="FFFFFF"/>
                </a:solidFill>
                <a:latin typeface="Tomorrow"/>
                <a:ea typeface="Tomorrow"/>
                <a:cs typeface="Tomorrow"/>
                <a:sym typeface="Tomorrow"/>
              </a:rPr>
              <a:t> A front-mounted Intel RealSense D435 provides RGB-D (color + depth) images for perception. Proprioceptive sensors (joint encoders, IMU) record robot state. During data collection, the robot records camera images and depth in steps of 10 time-steps.</a:t>
            </a:r>
          </a:p>
          <a:p>
            <a:pPr marL="707207" lvl="1" indent="-353604" algn="l">
              <a:lnSpc>
                <a:spcPts val="4585"/>
              </a:lnSpc>
              <a:buFont typeface="Arial"/>
              <a:buChar char="•"/>
            </a:pPr>
            <a:r>
              <a:rPr lang="en-US" sz="3275" b="1" spc="91">
                <a:solidFill>
                  <a:srgbClr val="FFFFFF"/>
                </a:solidFill>
                <a:latin typeface="Tomorrow Bold"/>
                <a:ea typeface="Tomorrow Bold"/>
                <a:cs typeface="Tomorrow Bold"/>
                <a:sym typeface="Tomorrow Bold"/>
              </a:rPr>
              <a:t>Control Architecture: </a:t>
            </a:r>
            <a:r>
              <a:rPr lang="en-US" sz="3275" spc="91">
                <a:solidFill>
                  <a:srgbClr val="FFFFFF"/>
                </a:solidFill>
                <a:latin typeface="Tomorrow"/>
                <a:ea typeface="Tomorrow"/>
                <a:cs typeface="Tomorrow"/>
                <a:sym typeface="Tomorrow"/>
              </a:rPr>
              <a:t>A hierarchical control scheme runs onboard:</a:t>
            </a:r>
          </a:p>
          <a:p>
            <a:pPr marL="1414415" lvl="2" indent="-471472" algn="l">
              <a:lnSpc>
                <a:spcPts val="4585"/>
              </a:lnSpc>
              <a:buFont typeface="Arial"/>
              <a:buChar char="⚬"/>
            </a:pPr>
            <a:r>
              <a:rPr lang="en-US" sz="3275" b="1" spc="91">
                <a:solidFill>
                  <a:srgbClr val="FFFFFF"/>
                </a:solidFill>
                <a:latin typeface="Tomorrow Bold"/>
                <a:ea typeface="Tomorrow Bold"/>
                <a:cs typeface="Tomorrow Bold"/>
                <a:sym typeface="Tomorrow Bold"/>
              </a:rPr>
              <a:t>High-level controller (5 Hz)</a:t>
            </a:r>
            <a:r>
              <a:rPr lang="en-US" sz="3275" spc="91">
                <a:solidFill>
                  <a:srgbClr val="FFFFFF"/>
                </a:solidFill>
                <a:latin typeface="Tomorrow"/>
                <a:ea typeface="Tomorrow"/>
                <a:cs typeface="Tomorrow"/>
                <a:sym typeface="Tomorrow"/>
              </a:rPr>
              <a:t> processes QUART’s 11-dimensional commands (velocities, orientation, gait, etc.) into target states.</a:t>
            </a:r>
          </a:p>
          <a:p>
            <a:pPr marL="1414415" lvl="2" indent="-471472" algn="l">
              <a:lnSpc>
                <a:spcPts val="4585"/>
              </a:lnSpc>
              <a:spcBef>
                <a:spcPct val="0"/>
              </a:spcBef>
              <a:buFont typeface="Arial"/>
              <a:buChar char="⚬"/>
            </a:pPr>
            <a:r>
              <a:rPr lang="en-US" sz="3275" b="1" spc="91">
                <a:solidFill>
                  <a:srgbClr val="FFFFFF"/>
                </a:solidFill>
                <a:latin typeface="Tomorrow Bold"/>
                <a:ea typeface="Tomorrow Bold"/>
                <a:cs typeface="Tomorrow Bold"/>
                <a:sym typeface="Tomorrow Bold"/>
              </a:rPr>
              <a:t>Low-level controller (50 Hz)</a:t>
            </a:r>
            <a:r>
              <a:rPr lang="en-US" sz="3275" spc="91">
                <a:solidFill>
                  <a:srgbClr val="FFFFFF"/>
                </a:solidFill>
                <a:latin typeface="Tomorrow"/>
                <a:ea typeface="Tomorrow"/>
                <a:cs typeface="Tomorrow"/>
                <a:sym typeface="Tomorrow"/>
              </a:rPr>
              <a:t> tracks these commands to generate actual joint torques (using Model Predictive Control or a learned joint policy).</a:t>
            </a:r>
          </a:p>
          <a:p>
            <a:pPr algn="l">
              <a:lnSpc>
                <a:spcPts val="4585"/>
              </a:lnSpc>
              <a:spcBef>
                <a:spcPct val="0"/>
              </a:spcBef>
            </a:pPr>
            <a:endParaRPr lang="en-US" sz="3275" spc="91">
              <a:solidFill>
                <a:srgbClr val="FFFFFF"/>
              </a:solidFill>
              <a:latin typeface="Tomorrow"/>
              <a:ea typeface="Tomorrow"/>
              <a:cs typeface="Tomorrow"/>
              <a:sym typeface="Tomorro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481002" y="554393"/>
            <a:ext cx="17436123" cy="958138"/>
          </a:xfrm>
          <a:prstGeom prst="rect">
            <a:avLst/>
          </a:prstGeom>
        </p:spPr>
        <p:txBody>
          <a:bodyPr lIns="0" tIns="0" rIns="0" bIns="0" rtlCol="0" anchor="t">
            <a:spAutoFit/>
          </a:bodyPr>
          <a:lstStyle/>
          <a:p>
            <a:pPr algn="ctr">
              <a:lnSpc>
                <a:spcPts val="7045"/>
              </a:lnSpc>
            </a:pPr>
            <a:r>
              <a:rPr lang="en-US" sz="7658" b="1">
                <a:solidFill>
                  <a:srgbClr val="FFFFFF"/>
                </a:solidFill>
                <a:latin typeface="Tomorrow Bold"/>
                <a:ea typeface="Tomorrow Bold"/>
                <a:cs typeface="Tomorrow Bold"/>
                <a:sym typeface="Tomorrow Bold"/>
              </a:rPr>
              <a:t>QUARD DATASET – TASKS &amp; DATA</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05</a:t>
            </a:r>
          </a:p>
        </p:txBody>
      </p:sp>
      <p:sp>
        <p:nvSpPr>
          <p:cNvPr id="12" name="TextBox 12"/>
          <p:cNvSpPr txBox="1"/>
          <p:nvPr/>
        </p:nvSpPr>
        <p:spPr>
          <a:xfrm>
            <a:off x="1028700" y="1917235"/>
            <a:ext cx="16714694" cy="8707843"/>
          </a:xfrm>
          <a:prstGeom prst="rect">
            <a:avLst/>
          </a:prstGeom>
        </p:spPr>
        <p:txBody>
          <a:bodyPr lIns="0" tIns="0" rIns="0" bIns="0" rtlCol="0" anchor="t">
            <a:spAutoFit/>
          </a:bodyPr>
          <a:lstStyle/>
          <a:p>
            <a:pPr marL="711719" lvl="1" indent="-355859" algn="l">
              <a:lnSpc>
                <a:spcPts val="4615"/>
              </a:lnSpc>
              <a:buFont typeface="Arial"/>
              <a:buChar char="•"/>
            </a:pPr>
            <a:r>
              <a:rPr lang="en-US" sz="3296" b="1" spc="92">
                <a:solidFill>
                  <a:srgbClr val="FFFFFF"/>
                </a:solidFill>
                <a:latin typeface="Tomorrow Bold"/>
                <a:ea typeface="Tomorrow Bold"/>
                <a:cs typeface="Tomorrow Bold"/>
                <a:sym typeface="Tomorrow Bold"/>
              </a:rPr>
              <a:t>QUARD (Quadruped Robot Dataset):</a:t>
            </a:r>
            <a:r>
              <a:rPr lang="en-US" sz="3296" spc="92">
                <a:solidFill>
                  <a:srgbClr val="FFFFFF"/>
                </a:solidFill>
                <a:latin typeface="Tomorrow"/>
                <a:ea typeface="Tomorrow"/>
                <a:cs typeface="Tomorrow"/>
                <a:sym typeface="Tomorrow"/>
              </a:rPr>
              <a:t> A large multi-task dataset for training VLA models. It contains ~348K episodes in simulation and 3K episodes in real-world, covering diverse tasks.</a:t>
            </a:r>
          </a:p>
          <a:p>
            <a:pPr marL="711719" lvl="1" indent="-355859" algn="l">
              <a:lnSpc>
                <a:spcPts val="4615"/>
              </a:lnSpc>
              <a:buFont typeface="Arial"/>
              <a:buChar char="•"/>
            </a:pPr>
            <a:r>
              <a:rPr lang="en-US" sz="3296" b="1" spc="92">
                <a:solidFill>
                  <a:srgbClr val="FFFFFF"/>
                </a:solidFill>
                <a:latin typeface="Tomorrow Bold"/>
                <a:ea typeface="Tomorrow Bold"/>
                <a:cs typeface="Tomorrow Bold"/>
                <a:sym typeface="Tomorrow Bold"/>
              </a:rPr>
              <a:t>Tasks Included: </a:t>
            </a:r>
            <a:r>
              <a:rPr lang="en-US" sz="3296" spc="92">
                <a:solidFill>
                  <a:srgbClr val="FFFFFF"/>
                </a:solidFill>
                <a:latin typeface="Tomorrow"/>
                <a:ea typeface="Tomorrow"/>
                <a:cs typeface="Tomorrow"/>
                <a:sym typeface="Tomorrow"/>
              </a:rPr>
              <a:t>Seven simulated tasks plus one real navigation task. Key tasks include:</a:t>
            </a:r>
          </a:p>
          <a:p>
            <a:pPr marL="1423437" lvl="2" indent="-474479" algn="l">
              <a:lnSpc>
                <a:spcPts val="4615"/>
              </a:lnSpc>
              <a:buFont typeface="Arial"/>
              <a:buChar char="⚬"/>
            </a:pPr>
            <a:r>
              <a:rPr lang="en-US" sz="3296" spc="92">
                <a:solidFill>
                  <a:srgbClr val="FFFFFF"/>
                </a:solidFill>
                <a:latin typeface="Tomorrow"/>
                <a:ea typeface="Tomorrow"/>
                <a:cs typeface="Tomorrow"/>
                <a:sym typeface="Tomorrow"/>
              </a:rPr>
              <a:t>Go to Object: Navigate to a specified object and stop in front of it.</a:t>
            </a:r>
          </a:p>
          <a:p>
            <a:pPr marL="1423437" lvl="2" indent="-474479" algn="l">
              <a:lnSpc>
                <a:spcPts val="4615"/>
              </a:lnSpc>
              <a:buFont typeface="Arial"/>
              <a:buChar char="⚬"/>
            </a:pPr>
            <a:r>
              <a:rPr lang="en-US" sz="3296" spc="92">
                <a:solidFill>
                  <a:srgbClr val="FFFFFF"/>
                </a:solidFill>
                <a:latin typeface="Tomorrow"/>
                <a:ea typeface="Tomorrow"/>
                <a:cs typeface="Tomorrow"/>
                <a:sym typeface="Tomorrow"/>
              </a:rPr>
              <a:t>Go to Object &amp; Avoid Obstacle: Reach an object without collisions.</a:t>
            </a:r>
          </a:p>
          <a:p>
            <a:pPr marL="1423437" lvl="2" indent="-474479" algn="l">
              <a:lnSpc>
                <a:spcPts val="4615"/>
              </a:lnSpc>
              <a:buFont typeface="Arial"/>
              <a:buChar char="⚬"/>
            </a:pPr>
            <a:r>
              <a:rPr lang="en-US" sz="3296" spc="92">
                <a:solidFill>
                  <a:srgbClr val="FFFFFF"/>
                </a:solidFill>
                <a:latin typeface="Tomorrow"/>
                <a:ea typeface="Tomorrow"/>
                <a:cs typeface="Tomorrow"/>
                <a:sym typeface="Tomorrow"/>
              </a:rPr>
              <a:t>Stop Object: Intercept/block a rolling ball.</a:t>
            </a:r>
          </a:p>
          <a:p>
            <a:pPr marL="1423437" lvl="2" indent="-474479" algn="l">
              <a:lnSpc>
                <a:spcPts val="4615"/>
              </a:lnSpc>
              <a:buFont typeface="Arial"/>
              <a:buChar char="⚬"/>
            </a:pPr>
            <a:r>
              <a:rPr lang="en-US" sz="3296" spc="92">
                <a:solidFill>
                  <a:srgbClr val="FFFFFF"/>
                </a:solidFill>
                <a:latin typeface="Tomorrow"/>
                <a:ea typeface="Tomorrow"/>
                <a:cs typeface="Tomorrow"/>
                <a:sym typeface="Tomorrow"/>
              </a:rPr>
              <a:t>Crawl under Bar: Crawl under a low bar obstacle.</a:t>
            </a:r>
          </a:p>
          <a:p>
            <a:pPr marL="1423437" lvl="2" indent="-474479" algn="l">
              <a:lnSpc>
                <a:spcPts val="4615"/>
              </a:lnSpc>
              <a:buFont typeface="Arial"/>
              <a:buChar char="⚬"/>
            </a:pPr>
            <a:r>
              <a:rPr lang="en-US" sz="3296" spc="92">
                <a:solidFill>
                  <a:srgbClr val="FFFFFF"/>
                </a:solidFill>
                <a:latin typeface="Tomorrow"/>
                <a:ea typeface="Tomorrow"/>
                <a:cs typeface="Tomorrow"/>
                <a:sym typeface="Tomorrow"/>
              </a:rPr>
              <a:t>Unload Object into Receptacle: Carry a ball and drop it into a bin.</a:t>
            </a:r>
          </a:p>
          <a:p>
            <a:pPr marL="1423437" lvl="2" indent="-474479" algn="l">
              <a:lnSpc>
                <a:spcPts val="4615"/>
              </a:lnSpc>
              <a:buFont typeface="Arial"/>
              <a:buChar char="⚬"/>
            </a:pPr>
            <a:r>
              <a:rPr lang="en-US" sz="3296" spc="92">
                <a:solidFill>
                  <a:srgbClr val="FFFFFF"/>
                </a:solidFill>
                <a:latin typeface="Tomorrow"/>
                <a:ea typeface="Tomorrow"/>
                <a:cs typeface="Tomorrow"/>
                <a:sym typeface="Tomorrow"/>
              </a:rPr>
              <a:t>Distinguish Letter: Identify the target box among distractors with printed letters.</a:t>
            </a:r>
          </a:p>
          <a:p>
            <a:pPr marL="1423437" lvl="2" indent="-474479" algn="l">
              <a:lnSpc>
                <a:spcPts val="4615"/>
              </a:lnSpc>
              <a:buFont typeface="Arial"/>
              <a:buChar char="⚬"/>
            </a:pPr>
            <a:r>
              <a:rPr lang="en-US" sz="3296" spc="92">
                <a:solidFill>
                  <a:srgbClr val="FFFFFF"/>
                </a:solidFill>
                <a:latin typeface="Tomorrow"/>
                <a:ea typeface="Tomorrow"/>
                <a:cs typeface="Tomorrow"/>
                <a:sym typeface="Tomorrow"/>
              </a:rPr>
              <a:t>Go through Tunnel: Choose and pass through the correctly colored/ shaped tunnel. </a:t>
            </a:r>
          </a:p>
          <a:p>
            <a:pPr algn="l">
              <a:lnSpc>
                <a:spcPts val="4615"/>
              </a:lnSpc>
              <a:spcBef>
                <a:spcPct val="0"/>
              </a:spcBef>
            </a:pPr>
            <a:endParaRPr lang="en-US" sz="3296" spc="92">
              <a:solidFill>
                <a:srgbClr val="FFFFFF"/>
              </a:solidFill>
              <a:latin typeface="Tomorrow"/>
              <a:ea typeface="Tomorrow"/>
              <a:cs typeface="Tomorrow"/>
              <a:sym typeface="Tomorr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481002" y="554393"/>
            <a:ext cx="17436123" cy="958138"/>
          </a:xfrm>
          <a:prstGeom prst="rect">
            <a:avLst/>
          </a:prstGeom>
        </p:spPr>
        <p:txBody>
          <a:bodyPr lIns="0" tIns="0" rIns="0" bIns="0" rtlCol="0" anchor="t">
            <a:spAutoFit/>
          </a:bodyPr>
          <a:lstStyle/>
          <a:p>
            <a:pPr algn="ctr">
              <a:lnSpc>
                <a:spcPts val="7045"/>
              </a:lnSpc>
            </a:pPr>
            <a:r>
              <a:rPr lang="en-US" sz="7658" b="1">
                <a:solidFill>
                  <a:srgbClr val="FFFFFF"/>
                </a:solidFill>
                <a:latin typeface="Tomorrow Bold"/>
                <a:ea typeface="Tomorrow Bold"/>
                <a:cs typeface="Tomorrow Bold"/>
                <a:sym typeface="Tomorrow Bold"/>
              </a:rPr>
              <a:t>QUARD DATASET – TASKS &amp; DATA</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05</a:t>
            </a:r>
          </a:p>
        </p:txBody>
      </p:sp>
      <p:sp>
        <p:nvSpPr>
          <p:cNvPr id="12" name="TextBox 12"/>
          <p:cNvSpPr txBox="1"/>
          <p:nvPr/>
        </p:nvSpPr>
        <p:spPr>
          <a:xfrm>
            <a:off x="1028700" y="1917235"/>
            <a:ext cx="16714694" cy="5221693"/>
          </a:xfrm>
          <a:prstGeom prst="rect">
            <a:avLst/>
          </a:prstGeom>
        </p:spPr>
        <p:txBody>
          <a:bodyPr lIns="0" tIns="0" rIns="0" bIns="0" rtlCol="0" anchor="t">
            <a:spAutoFit/>
          </a:bodyPr>
          <a:lstStyle/>
          <a:p>
            <a:pPr algn="l">
              <a:lnSpc>
                <a:spcPts val="4615"/>
              </a:lnSpc>
            </a:pPr>
            <a:endParaRPr/>
          </a:p>
          <a:p>
            <a:pPr marL="711719" lvl="1" indent="-355859" algn="l">
              <a:lnSpc>
                <a:spcPts val="4615"/>
              </a:lnSpc>
              <a:buFont typeface="Arial"/>
              <a:buChar char="•"/>
            </a:pPr>
            <a:r>
              <a:rPr lang="en-US" sz="3296" b="1" spc="92">
                <a:solidFill>
                  <a:srgbClr val="FFFFFF"/>
                </a:solidFill>
                <a:latin typeface="Tomorrow Bold"/>
                <a:ea typeface="Tomorrow Bold"/>
                <a:cs typeface="Tomorrow Bold"/>
                <a:sym typeface="Tomorrow Bold"/>
              </a:rPr>
              <a:t>Data Collection: </a:t>
            </a:r>
            <a:r>
              <a:rPr lang="en-US" sz="3296" spc="92">
                <a:solidFill>
                  <a:srgbClr val="FFFFFF"/>
                </a:solidFill>
                <a:latin typeface="Tomorrow"/>
                <a:ea typeface="Tomorrow"/>
                <a:cs typeface="Tomorrow"/>
                <a:sym typeface="Tomorrow"/>
              </a:rPr>
              <a:t>Tasks were executed in NVIDIA Isaac Gym simulator for speed, recording sequences of images, sensor data, and robot states. A 10-step sampling captures multi-view observations for each episode.</a:t>
            </a:r>
          </a:p>
          <a:p>
            <a:pPr marL="711719" lvl="1" indent="-355859" algn="l">
              <a:lnSpc>
                <a:spcPts val="4615"/>
              </a:lnSpc>
              <a:buFont typeface="Arial"/>
              <a:buChar char="•"/>
            </a:pPr>
            <a:r>
              <a:rPr lang="en-US" sz="3296" spc="92">
                <a:solidFill>
                  <a:srgbClr val="FFFFFF"/>
                </a:solidFill>
                <a:latin typeface="Tomorrow"/>
                <a:ea typeface="Tomorrow"/>
                <a:cs typeface="Tomorrow"/>
                <a:sym typeface="Tomorrow"/>
              </a:rPr>
              <a:t> </a:t>
            </a:r>
            <a:r>
              <a:rPr lang="en-US" sz="3296" b="1" spc="92">
                <a:solidFill>
                  <a:srgbClr val="FFFFFF"/>
                </a:solidFill>
                <a:latin typeface="Tomorrow Bold"/>
                <a:ea typeface="Tomorrow Bold"/>
                <a:cs typeface="Tomorrow Bold"/>
                <a:sym typeface="Tomorrow Bold"/>
              </a:rPr>
              <a:t>Dataset Purpose:</a:t>
            </a:r>
            <a:r>
              <a:rPr lang="en-US" sz="3296" spc="92">
                <a:solidFill>
                  <a:srgbClr val="FFFFFF"/>
                </a:solidFill>
                <a:latin typeface="Tomorrow"/>
                <a:ea typeface="Tomorrow"/>
                <a:cs typeface="Tomorrow"/>
                <a:sym typeface="Tomorrow"/>
              </a:rPr>
              <a:t> QUARD provides the vision, language, and proprioceptive data needed to train QUART models for end-to-end control. It enables the robot to learn from a rich set of demonstrations across navigation and manipulation</a:t>
            </a:r>
          </a:p>
          <a:p>
            <a:pPr algn="l">
              <a:lnSpc>
                <a:spcPts val="4615"/>
              </a:lnSpc>
              <a:spcBef>
                <a:spcPct val="0"/>
              </a:spcBef>
            </a:pPr>
            <a:endParaRPr lang="en-US" sz="3296" spc="92">
              <a:solidFill>
                <a:srgbClr val="FFFFFF"/>
              </a:solidFill>
              <a:latin typeface="Tomorrow"/>
              <a:ea typeface="Tomorrow"/>
              <a:cs typeface="Tomorrow"/>
              <a:sym typeface="Tomorr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05368" y="573102"/>
            <a:ext cx="16872844" cy="820218"/>
          </a:xfrm>
          <a:prstGeom prst="rect">
            <a:avLst/>
          </a:prstGeom>
        </p:spPr>
        <p:txBody>
          <a:bodyPr lIns="0" tIns="0" rIns="0" bIns="0" rtlCol="0" anchor="t">
            <a:spAutoFit/>
          </a:bodyPr>
          <a:lstStyle/>
          <a:p>
            <a:pPr algn="l">
              <a:lnSpc>
                <a:spcPts val="5941"/>
              </a:lnSpc>
            </a:pPr>
            <a:r>
              <a:rPr lang="en-US" sz="6458" b="1">
                <a:solidFill>
                  <a:srgbClr val="FFFFFF"/>
                </a:solidFill>
                <a:latin typeface="Tomorrow Bold"/>
                <a:ea typeface="Tomorrow Bold"/>
                <a:cs typeface="Tomorrow Bold"/>
                <a:sym typeface="Tomorrow Bold"/>
              </a:rPr>
              <a:t>ACTION SPACE &amp; CONTROL COMMANDS</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07</a:t>
            </a:r>
          </a:p>
        </p:txBody>
      </p:sp>
      <p:sp>
        <p:nvSpPr>
          <p:cNvPr id="12" name="TextBox 12"/>
          <p:cNvSpPr txBox="1"/>
          <p:nvPr/>
        </p:nvSpPr>
        <p:spPr>
          <a:xfrm>
            <a:off x="1310543" y="1615420"/>
            <a:ext cx="15948757" cy="9209230"/>
          </a:xfrm>
          <a:prstGeom prst="rect">
            <a:avLst/>
          </a:prstGeom>
        </p:spPr>
        <p:txBody>
          <a:bodyPr lIns="0" tIns="0" rIns="0" bIns="0" rtlCol="0" anchor="t">
            <a:spAutoFit/>
          </a:bodyPr>
          <a:lstStyle/>
          <a:p>
            <a:pPr marL="659982" lvl="1" indent="-329991" algn="l">
              <a:lnSpc>
                <a:spcPts val="4279"/>
              </a:lnSpc>
              <a:buFont typeface="Arial"/>
              <a:buChar char="•"/>
            </a:pPr>
            <a:r>
              <a:rPr lang="en-US" sz="3056" spc="85">
                <a:solidFill>
                  <a:srgbClr val="FFFFFF"/>
                </a:solidFill>
                <a:latin typeface="Tomorrow"/>
                <a:ea typeface="Tomorrow"/>
                <a:cs typeface="Tomorrow"/>
                <a:sym typeface="Tomorrow"/>
              </a:rPr>
              <a:t> </a:t>
            </a:r>
            <a:r>
              <a:rPr lang="en-US" sz="3056" b="1" spc="85">
                <a:solidFill>
                  <a:srgbClr val="FFFFFF"/>
                </a:solidFill>
                <a:latin typeface="Tomorrow Bold"/>
                <a:ea typeface="Tomorrow Bold"/>
                <a:cs typeface="Tomorrow Bold"/>
                <a:sym typeface="Tomorrow Bold"/>
              </a:rPr>
              <a:t>High-Level Command Vector: </a:t>
            </a:r>
            <a:r>
              <a:rPr lang="en-US" sz="3056" spc="85">
                <a:solidFill>
                  <a:srgbClr val="FFFFFF"/>
                </a:solidFill>
                <a:latin typeface="Tomorrow"/>
                <a:ea typeface="Tomorrow"/>
                <a:cs typeface="Tomorrow"/>
                <a:sym typeface="Tomorrow"/>
              </a:rPr>
              <a:t>QUART outputs an 11-dimensional command plus a termination signal. Components are:</a:t>
            </a:r>
          </a:p>
          <a:p>
            <a:pPr marL="1319964" lvl="2" indent="-439988" algn="l">
              <a:lnSpc>
                <a:spcPts val="4279"/>
              </a:lnSpc>
              <a:buFont typeface="Arial"/>
              <a:buChar char="⚬"/>
            </a:pPr>
            <a:r>
              <a:rPr lang="en-US" sz="3056" spc="85">
                <a:solidFill>
                  <a:srgbClr val="FFFFFF"/>
                </a:solidFill>
                <a:latin typeface="Tomorrow"/>
                <a:ea typeface="Tomorrow"/>
                <a:cs typeface="Tomorrow"/>
                <a:sym typeface="Tomorrow"/>
              </a:rPr>
              <a:t>Velocities (v&lt;sub&gt;x&lt;/sub&gt;, v&lt;sub&gt;y&lt;/sub&gt;, v&lt;sub&gt;z&lt;/sub&gt;) along robot axes.</a:t>
            </a:r>
          </a:p>
          <a:p>
            <a:pPr marL="1319964" lvl="2" indent="-439988" algn="l">
              <a:lnSpc>
                <a:spcPts val="4279"/>
              </a:lnSpc>
              <a:buFont typeface="Arial"/>
              <a:buChar char="⚬"/>
            </a:pPr>
            <a:r>
              <a:rPr lang="en-US" sz="3056" spc="85">
                <a:solidFill>
                  <a:srgbClr val="FFFFFF"/>
                </a:solidFill>
                <a:latin typeface="Tomorrow"/>
                <a:ea typeface="Tomorrow"/>
                <a:cs typeface="Tomorrow"/>
                <a:sym typeface="Tomorrow"/>
              </a:rPr>
              <a:t>Gait pattern (e.g. trot, bound, pace).</a:t>
            </a:r>
          </a:p>
          <a:p>
            <a:pPr marL="1319964" lvl="2" indent="-439988" algn="l">
              <a:lnSpc>
                <a:spcPts val="4279"/>
              </a:lnSpc>
              <a:buFont typeface="Arial"/>
              <a:buChar char="⚬"/>
            </a:pPr>
            <a:r>
              <a:rPr lang="en-US" sz="3056" spc="85">
                <a:solidFill>
                  <a:srgbClr val="FFFFFF"/>
                </a:solidFill>
                <a:latin typeface="Tomorrow"/>
                <a:ea typeface="Tomorrow"/>
                <a:cs typeface="Tomorrow"/>
                <a:sym typeface="Tomorrow"/>
              </a:rPr>
              <a:t>Gait frequency (step rate).</a:t>
            </a:r>
          </a:p>
          <a:p>
            <a:pPr marL="1319964" lvl="2" indent="-439988" algn="l">
              <a:lnSpc>
                <a:spcPts val="4279"/>
              </a:lnSpc>
              <a:buFont typeface="Arial"/>
              <a:buChar char="⚬"/>
            </a:pPr>
            <a:r>
              <a:rPr lang="en-US" sz="3056" spc="85">
                <a:solidFill>
                  <a:srgbClr val="FFFFFF"/>
                </a:solidFill>
                <a:latin typeface="Tomorrow"/>
                <a:ea typeface="Tomorrow"/>
                <a:cs typeface="Tomorrow"/>
                <a:sym typeface="Tomorrow"/>
              </a:rPr>
              <a:t>Body height, pitch angle.</a:t>
            </a:r>
          </a:p>
          <a:p>
            <a:pPr marL="1319964" lvl="2" indent="-439988" algn="l">
              <a:lnSpc>
                <a:spcPts val="4279"/>
              </a:lnSpc>
              <a:buFont typeface="Arial"/>
              <a:buChar char="⚬"/>
            </a:pPr>
            <a:r>
              <a:rPr lang="en-US" sz="3056" spc="85">
                <a:solidFill>
                  <a:srgbClr val="FFFFFF"/>
                </a:solidFill>
                <a:latin typeface="Tomorrow"/>
                <a:ea typeface="Tomorrow"/>
                <a:cs typeface="Tomorrow"/>
                <a:sym typeface="Tomorrow"/>
              </a:rPr>
              <a:t>Foot placement: foot width and height relative to body.</a:t>
            </a:r>
          </a:p>
          <a:p>
            <a:pPr marL="1319964" lvl="2" indent="-439988" algn="l">
              <a:lnSpc>
                <a:spcPts val="4279"/>
              </a:lnSpc>
              <a:buFont typeface="Arial"/>
              <a:buChar char="⚬"/>
            </a:pPr>
            <a:r>
              <a:rPr lang="en-US" sz="3056" spc="85">
                <a:solidFill>
                  <a:srgbClr val="FFFFFF"/>
                </a:solidFill>
                <a:latin typeface="Tomorrow"/>
                <a:ea typeface="Tomorrow"/>
                <a:cs typeface="Tomorrow"/>
                <a:sym typeface="Tomorrow"/>
              </a:rPr>
              <a:t>Termination flag to end the task.</a:t>
            </a:r>
          </a:p>
          <a:p>
            <a:pPr marL="659982" lvl="1" indent="-329991" algn="l">
              <a:lnSpc>
                <a:spcPts val="4279"/>
              </a:lnSpc>
              <a:buFont typeface="Arial"/>
              <a:buChar char="•"/>
            </a:pPr>
            <a:r>
              <a:rPr lang="en-US" sz="3056" b="1" spc="85">
                <a:solidFill>
                  <a:srgbClr val="FFFFFF"/>
                </a:solidFill>
                <a:latin typeface="Tomorrow Bold"/>
                <a:ea typeface="Tomorrow Bold"/>
                <a:cs typeface="Tomorrow Bold"/>
                <a:sym typeface="Tomorrow Bold"/>
              </a:rPr>
              <a:t> Discretization:</a:t>
            </a:r>
            <a:r>
              <a:rPr lang="en-US" sz="3056" spc="85">
                <a:solidFill>
                  <a:srgbClr val="FFFFFF"/>
                </a:solidFill>
                <a:latin typeface="Tomorrow"/>
                <a:ea typeface="Tomorrow"/>
                <a:cs typeface="Tomorrow"/>
                <a:sym typeface="Tomorrow"/>
              </a:rPr>
              <a:t> Each continuous command dimension is discretized into 256 bins. This tokenizes the action space to reduce learning complexity and stabilize training.</a:t>
            </a:r>
          </a:p>
          <a:p>
            <a:pPr marL="659982" lvl="1" indent="-329991" algn="l">
              <a:lnSpc>
                <a:spcPts val="4279"/>
              </a:lnSpc>
              <a:buFont typeface="Arial"/>
              <a:buChar char="•"/>
            </a:pPr>
            <a:r>
              <a:rPr lang="en-US" sz="3056" b="1" spc="85">
                <a:solidFill>
                  <a:srgbClr val="FFFFFF"/>
                </a:solidFill>
                <a:latin typeface="Tomorrow Bold"/>
                <a:ea typeface="Tomorrow Bold"/>
                <a:cs typeface="Tomorrow Bold"/>
                <a:sym typeface="Tomorrow Bold"/>
              </a:rPr>
              <a:t>Detokenization: </a:t>
            </a:r>
            <a:r>
              <a:rPr lang="en-US" sz="3056" spc="85">
                <a:solidFill>
                  <a:srgbClr val="FFFFFF"/>
                </a:solidFill>
                <a:latin typeface="Tomorrow"/>
                <a:ea typeface="Tomorrow"/>
                <a:cs typeface="Tomorrow"/>
                <a:sym typeface="Tomorrow"/>
              </a:rPr>
              <a:t>During execution, QUART’s 12 output tokens are converted back to continuous values for each command dimension. The high-level controller then sends these targets to the low-level MPC/policy to move the joints.</a:t>
            </a:r>
          </a:p>
          <a:p>
            <a:pPr algn="l">
              <a:lnSpc>
                <a:spcPts val="4279"/>
              </a:lnSpc>
              <a:spcBef>
                <a:spcPct val="0"/>
              </a:spcBef>
            </a:pPr>
            <a:endParaRPr lang="en-US" sz="3056" spc="85">
              <a:solidFill>
                <a:srgbClr val="FFFFFF"/>
              </a:solidFill>
              <a:latin typeface="Tomorrow"/>
              <a:ea typeface="Tomorrow"/>
              <a:cs typeface="Tomorrow"/>
              <a:sym typeface="Tomorrow"/>
            </a:endParaRPr>
          </a:p>
          <a:p>
            <a:pPr algn="l">
              <a:lnSpc>
                <a:spcPts val="4279"/>
              </a:lnSpc>
              <a:spcBef>
                <a:spcPct val="0"/>
              </a:spcBef>
            </a:pPr>
            <a:endParaRPr lang="en-US" sz="3056" spc="85">
              <a:solidFill>
                <a:srgbClr val="FFFFFF"/>
              </a:solidFill>
              <a:latin typeface="Tomorrow"/>
              <a:ea typeface="Tomorrow"/>
              <a:cs typeface="Tomorrow"/>
              <a:sym typeface="Tomorr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23336"/>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514350" y="506768"/>
            <a:ext cx="17259300" cy="958138"/>
          </a:xfrm>
          <a:prstGeom prst="rect">
            <a:avLst/>
          </a:prstGeom>
        </p:spPr>
        <p:txBody>
          <a:bodyPr lIns="0" tIns="0" rIns="0" bIns="0" rtlCol="0" anchor="t">
            <a:spAutoFit/>
          </a:bodyPr>
          <a:lstStyle/>
          <a:p>
            <a:pPr algn="l">
              <a:lnSpc>
                <a:spcPts val="7045"/>
              </a:lnSpc>
            </a:pPr>
            <a:r>
              <a:rPr lang="en-US" sz="7658" b="1">
                <a:solidFill>
                  <a:srgbClr val="FFFFFF"/>
                </a:solidFill>
                <a:latin typeface="Tomorrow Bold"/>
                <a:ea typeface="Tomorrow Bold"/>
                <a:cs typeface="Tomorrow Bold"/>
                <a:sym typeface="Tomorrow Bold"/>
              </a:rPr>
              <a:t>QUART-1 MODEL ARCHITECTURE</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06</a:t>
            </a:r>
          </a:p>
        </p:txBody>
      </p:sp>
      <p:sp>
        <p:nvSpPr>
          <p:cNvPr id="12" name="TextBox 12"/>
          <p:cNvSpPr txBox="1"/>
          <p:nvPr/>
        </p:nvSpPr>
        <p:spPr>
          <a:xfrm>
            <a:off x="705368" y="1714604"/>
            <a:ext cx="16646989" cy="8575326"/>
          </a:xfrm>
          <a:prstGeom prst="rect">
            <a:avLst/>
          </a:prstGeom>
        </p:spPr>
        <p:txBody>
          <a:bodyPr lIns="0" tIns="0" rIns="0" bIns="0" rtlCol="0" anchor="t">
            <a:spAutoFit/>
          </a:bodyPr>
          <a:lstStyle/>
          <a:p>
            <a:pPr marL="623675" lvl="1" indent="-311838" algn="l">
              <a:lnSpc>
                <a:spcPts val="4044"/>
              </a:lnSpc>
              <a:buFont typeface="Arial"/>
              <a:buChar char="•"/>
            </a:pPr>
            <a:r>
              <a:rPr lang="en-US" sz="2888" b="1" spc="80">
                <a:solidFill>
                  <a:srgbClr val="FFFFFF"/>
                </a:solidFill>
                <a:latin typeface="Tomorrow Bold"/>
                <a:ea typeface="Tomorrow Bold"/>
                <a:cs typeface="Tomorrow Bold"/>
                <a:sym typeface="Tomorrow Bold"/>
              </a:rPr>
              <a:t>QUART-1 Overview:</a:t>
            </a:r>
            <a:r>
              <a:rPr lang="en-US" sz="2888" spc="80">
                <a:solidFill>
                  <a:srgbClr val="FFFFFF"/>
                </a:solidFill>
                <a:latin typeface="Tomorrow"/>
                <a:ea typeface="Tomorrow"/>
                <a:cs typeface="Tomorrow"/>
                <a:sym typeface="Tomorrow"/>
              </a:rPr>
              <a:t> A compact Vision-Language Transformer (~30M parameters) designed for efficiency. It processes past images and instruction text to predict the next action.</a:t>
            </a:r>
          </a:p>
          <a:p>
            <a:pPr marL="623675" lvl="1" indent="-311838" algn="l">
              <a:lnSpc>
                <a:spcPts val="4044"/>
              </a:lnSpc>
              <a:buFont typeface="Arial"/>
              <a:buChar char="•"/>
            </a:pPr>
            <a:r>
              <a:rPr lang="en-US" sz="2888" b="1" spc="80">
                <a:solidFill>
                  <a:srgbClr val="FFFFFF"/>
                </a:solidFill>
                <a:latin typeface="Tomorrow Bold"/>
                <a:ea typeface="Tomorrow Bold"/>
                <a:cs typeface="Tomorrow Bold"/>
                <a:sym typeface="Tomorrow Bold"/>
              </a:rPr>
              <a:t>Image Encoding: </a:t>
            </a:r>
            <a:r>
              <a:rPr lang="en-US" sz="2888" spc="80">
                <a:solidFill>
                  <a:srgbClr val="FFFFFF"/>
                </a:solidFill>
                <a:latin typeface="Tomorrow"/>
                <a:ea typeface="Tomorrow"/>
                <a:cs typeface="Tomorrow"/>
                <a:sym typeface="Tomorrow"/>
              </a:rPr>
              <a:t>Takes a history of 6 RGB images from the front camera. Each image is passed through a pretrained EfficientNet-B3 visual encoder (Imagenet weights) to extract features.</a:t>
            </a:r>
          </a:p>
          <a:p>
            <a:pPr marL="623675" lvl="1" indent="-311838" algn="l">
              <a:lnSpc>
                <a:spcPts val="4044"/>
              </a:lnSpc>
              <a:buFont typeface="Arial"/>
              <a:buChar char="•"/>
            </a:pPr>
            <a:r>
              <a:rPr lang="en-US" sz="2888" b="1" spc="80">
                <a:solidFill>
                  <a:srgbClr val="FFFFFF"/>
                </a:solidFill>
                <a:latin typeface="Tomorrow Bold"/>
                <a:ea typeface="Tomorrow Bold"/>
                <a:cs typeface="Tomorrow Bold"/>
                <a:sym typeface="Tomorrow Bold"/>
              </a:rPr>
              <a:t>Instruction Fusion (FiLM): </a:t>
            </a:r>
            <a:r>
              <a:rPr lang="en-US" sz="2888" spc="80">
                <a:solidFill>
                  <a:srgbClr val="FFFFFF"/>
                </a:solidFill>
                <a:latin typeface="Tomorrow"/>
                <a:ea typeface="Tomorrow"/>
                <a:cs typeface="Tomorrow"/>
                <a:sym typeface="Tomorrow"/>
              </a:rPr>
              <a:t>The natural language instruction is embedded and used to modulate the image features via FiLM (Feature-wise Linear Modulation) layers. This conditions the visual features on the task description, focusing on relevant aspects.</a:t>
            </a:r>
          </a:p>
          <a:p>
            <a:pPr marL="623675" lvl="1" indent="-311838" algn="l">
              <a:lnSpc>
                <a:spcPts val="4044"/>
              </a:lnSpc>
              <a:buFont typeface="Arial"/>
              <a:buChar char="•"/>
            </a:pPr>
            <a:r>
              <a:rPr lang="en-US" sz="2888" b="1" spc="80">
                <a:solidFill>
                  <a:srgbClr val="FFFFFF"/>
                </a:solidFill>
                <a:latin typeface="Tomorrow Bold"/>
                <a:ea typeface="Tomorrow Bold"/>
                <a:cs typeface="Tomorrow Bold"/>
                <a:sym typeface="Tomorrow Bold"/>
              </a:rPr>
              <a:t>Token Compression: </a:t>
            </a:r>
            <a:r>
              <a:rPr lang="en-US" sz="2888" spc="80">
                <a:solidFill>
                  <a:srgbClr val="FFFFFF"/>
                </a:solidFill>
                <a:latin typeface="Tomorrow"/>
                <a:ea typeface="Tomorrow"/>
                <a:cs typeface="Tomorrow"/>
                <a:sym typeface="Tomorrow"/>
              </a:rPr>
              <a:t>A TokenLearner module selects and merges important spatial features into a smaller set of tokens. This reduces input size for the transformer.</a:t>
            </a:r>
          </a:p>
          <a:p>
            <a:pPr marL="623675" lvl="1" indent="-311838" algn="l">
              <a:lnSpc>
                <a:spcPts val="4044"/>
              </a:lnSpc>
              <a:buFont typeface="Arial"/>
              <a:buChar char="•"/>
            </a:pPr>
            <a:r>
              <a:rPr lang="en-US" sz="2888" b="1" spc="80">
                <a:solidFill>
                  <a:srgbClr val="FFFFFF"/>
                </a:solidFill>
                <a:latin typeface="Tomorrow Bold"/>
                <a:ea typeface="Tomorrow Bold"/>
                <a:cs typeface="Tomorrow Bold"/>
                <a:sym typeface="Tomorrow Bold"/>
              </a:rPr>
              <a:t>Transformer Decoder: </a:t>
            </a:r>
            <a:r>
              <a:rPr lang="en-US" sz="2888" spc="80">
                <a:solidFill>
                  <a:srgbClr val="FFFFFF"/>
                </a:solidFill>
                <a:latin typeface="Tomorrow"/>
                <a:ea typeface="Tomorrow"/>
                <a:cs typeface="Tomorrow"/>
                <a:sym typeface="Tomorrow"/>
              </a:rPr>
              <a:t>The compact tokens go into a Transformer decoder (self-attention layers) that outputs a sequence of discrete action tokens. Each token corresponds to one of the 12 command dimensions (including termination).</a:t>
            </a:r>
          </a:p>
          <a:p>
            <a:pPr marL="623675" lvl="1" indent="-311838" algn="l">
              <a:lnSpc>
                <a:spcPts val="4044"/>
              </a:lnSpc>
              <a:buFont typeface="Arial"/>
              <a:buChar char="•"/>
            </a:pPr>
            <a:r>
              <a:rPr lang="en-US" sz="2888" b="1" spc="80">
                <a:solidFill>
                  <a:srgbClr val="FFFFFF"/>
                </a:solidFill>
                <a:latin typeface="Tomorrow Bold"/>
                <a:ea typeface="Tomorrow Bold"/>
                <a:cs typeface="Tomorrow Bold"/>
                <a:sym typeface="Tomorrow Bold"/>
              </a:rPr>
              <a:t>Inference Speed: </a:t>
            </a:r>
            <a:r>
              <a:rPr lang="en-US" sz="2888" spc="80">
                <a:solidFill>
                  <a:srgbClr val="FFFFFF"/>
                </a:solidFill>
                <a:latin typeface="Tomorrow"/>
                <a:ea typeface="Tomorrow"/>
                <a:cs typeface="Tomorrow"/>
                <a:sym typeface="Tomorrow"/>
              </a:rPr>
              <a:t>By using a lightweight encoder and focusing on key tokens, QUART-1 can run at about 5 Hz on the robot, sufficient for mid-level action control.</a:t>
            </a:r>
          </a:p>
          <a:p>
            <a:pPr algn="l">
              <a:lnSpc>
                <a:spcPts val="4044"/>
              </a:lnSpc>
              <a:spcBef>
                <a:spcPct val="0"/>
              </a:spcBef>
            </a:pPr>
            <a:endParaRPr lang="en-US" sz="2888" spc="80">
              <a:solidFill>
                <a:srgbClr val="FFFFFF"/>
              </a:solidFill>
              <a:latin typeface="Tomorrow"/>
              <a:ea typeface="Tomorrow"/>
              <a:cs typeface="Tomorrow"/>
              <a:sym typeface="Tomorrow"/>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1810</Words>
  <Application>Microsoft Office PowerPoint</Application>
  <PresentationFormat>Custom</PresentationFormat>
  <Paragraphs>107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Madani Arabic</vt:lpstr>
      <vt:lpstr>Tomorrow</vt:lpstr>
      <vt:lpstr>Tomorrow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Futuristic Animated Programmer Presentation</dc:title>
  <cp:lastModifiedBy>abdalrahim manasarah</cp:lastModifiedBy>
  <cp:revision>2</cp:revision>
  <dcterms:created xsi:type="dcterms:W3CDTF">2006-08-16T00:00:00Z</dcterms:created>
  <dcterms:modified xsi:type="dcterms:W3CDTF">2025-05-26T06:17:35Z</dcterms:modified>
  <dc:identifier>DAGn5VPIAAA</dc:identifier>
</cp:coreProperties>
</file>